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24" r:id="rId5"/>
    <p:sldId id="302" r:id="rId6"/>
    <p:sldId id="315" r:id="rId7"/>
    <p:sldId id="327" r:id="rId8"/>
    <p:sldId id="325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37" r:id="rId19"/>
    <p:sldId id="338" r:id="rId20"/>
    <p:sldId id="345" r:id="rId21"/>
    <p:sldId id="339" r:id="rId22"/>
    <p:sldId id="340" r:id="rId23"/>
    <p:sldId id="341" r:id="rId24"/>
    <p:sldId id="346" r:id="rId25"/>
    <p:sldId id="342" r:id="rId26"/>
    <p:sldId id="343" r:id="rId27"/>
    <p:sldId id="344" r:id="rId28"/>
    <p:sldId id="314" r:id="rId29"/>
    <p:sldId id="326" r:id="rId30"/>
    <p:sldId id="304" r:id="rId31"/>
    <p:sldId id="31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8" userDrawn="1">
          <p15:clr>
            <a:srgbClr val="A4A3A4"/>
          </p15:clr>
        </p15:guide>
        <p15:guide id="2" pos="408" userDrawn="1">
          <p15:clr>
            <a:srgbClr val="A4A3A4"/>
          </p15:clr>
        </p15:guide>
        <p15:guide id="3" orient="horz" pos="3912" userDrawn="1">
          <p15:clr>
            <a:srgbClr val="A4A3A4"/>
          </p15:clr>
        </p15:guide>
        <p15:guide id="4" pos="7272" userDrawn="1">
          <p15:clr>
            <a:srgbClr val="A4A3A4"/>
          </p15:clr>
        </p15:guide>
        <p15:guide id="5" orient="horz" pos="16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0" autoAdjust="0"/>
    <p:restoredTop sz="95033" autoAdjust="0"/>
  </p:normalViewPr>
  <p:slideViewPr>
    <p:cSldViewPr snapToGrid="0">
      <p:cViewPr varScale="1">
        <p:scale>
          <a:sx n="90" d="100"/>
          <a:sy n="90" d="100"/>
        </p:scale>
        <p:origin x="216" y="72"/>
      </p:cViewPr>
      <p:guideLst>
        <p:guide orient="horz" pos="1968"/>
        <p:guide pos="408"/>
        <p:guide orient="horz" pos="3912"/>
        <p:guide pos="7272"/>
        <p:guide orient="horz" pos="1656"/>
      </p:guideLst>
    </p:cSldViewPr>
  </p:slideViewPr>
  <p:outlineViewPr>
    <p:cViewPr>
      <p:scale>
        <a:sx n="33" d="100"/>
        <a:sy n="33" d="100"/>
      </p:scale>
      <p:origin x="0" y="-488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10" d="100"/>
        <a:sy n="110" d="100"/>
      </p:scale>
      <p:origin x="0" y="-965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21.png>
</file>

<file path=ppt/media/image2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9/12/2024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420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7912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6585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ED61BFD1-C421-442F-ACC0-868D35B02015}"/>
              </a:ext>
            </a:extLst>
          </p:cNvPr>
          <p:cNvSpPr/>
          <p:nvPr userDrawn="1"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Hexagon 13">
            <a:extLst>
              <a:ext uri="{FF2B5EF4-FFF2-40B4-BE49-F238E27FC236}">
                <a16:creationId xmlns:a16="http://schemas.microsoft.com/office/drawing/2014/main" id="{89B16BC3-CBF9-4BF0-A37A-9F2BB89BED54}"/>
              </a:ext>
            </a:extLst>
          </p:cNvPr>
          <p:cNvSpPr/>
          <p:nvPr userDrawn="1"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80EA9ECE-F57C-4B25-AD19-4F78933A61EC}"/>
              </a:ext>
            </a:extLst>
          </p:cNvPr>
          <p:cNvSpPr/>
          <p:nvPr userDrawn="1"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DCBDF4EA-BFFB-460D-B9A8-45C097E920DA}"/>
              </a:ext>
            </a:extLst>
          </p:cNvPr>
          <p:cNvSpPr/>
          <p:nvPr userDrawn="1"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Hexagon 19">
            <a:extLst>
              <a:ext uri="{FF2B5EF4-FFF2-40B4-BE49-F238E27FC236}">
                <a16:creationId xmlns:a16="http://schemas.microsoft.com/office/drawing/2014/main" id="{AB15A15E-528E-4041-8E63-65C0D0398F3A}"/>
              </a:ext>
            </a:extLst>
          </p:cNvPr>
          <p:cNvSpPr/>
          <p:nvPr userDrawn="1"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7A620BD-CFAD-4100-8C9F-494D15A0A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6" y="2576760"/>
            <a:ext cx="3924935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6848" y="1899514"/>
            <a:ext cx="3924934" cy="49053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0A61465-6ECA-46DC-97DD-7BCFDB69EB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84582" y="4459105"/>
            <a:ext cx="3222836" cy="1168530"/>
          </a:xfrm>
          <a:prstGeom prst="rect">
            <a:avLst/>
          </a:prstGeom>
        </p:spPr>
        <p:txBody>
          <a:bodyPr anchor="b"/>
          <a:lstStyle>
            <a:lvl1pPr algn="r">
              <a:buNone/>
              <a:defRPr lang="en-US" sz="16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487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0613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7700" y="2057818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AACFBE9-8475-4CC0-8189-87BFC4059A86}"/>
              </a:ext>
            </a:extLst>
          </p:cNvPr>
          <p:cNvSpPr/>
          <p:nvPr userDrawn="1"/>
        </p:nvSpPr>
        <p:spPr>
          <a:xfrm>
            <a:off x="10385897" y="1443145"/>
            <a:ext cx="471170" cy="47117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F8C6FC8-D350-4A01-A7E0-5AEDAC96F358}"/>
              </a:ext>
            </a:extLst>
          </p:cNvPr>
          <p:cNvSpPr/>
          <p:nvPr userDrawn="1"/>
        </p:nvSpPr>
        <p:spPr>
          <a:xfrm>
            <a:off x="8910011" y="328773"/>
            <a:ext cx="317813" cy="3178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8F1038A-897D-4C38-B499-73FC76C716FA}"/>
              </a:ext>
            </a:extLst>
          </p:cNvPr>
          <p:cNvSpPr/>
          <p:nvPr userDrawn="1"/>
        </p:nvSpPr>
        <p:spPr>
          <a:xfrm flipH="1">
            <a:off x="8634932" y="623939"/>
            <a:ext cx="170406" cy="1704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73522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51600" y="2061363"/>
            <a:ext cx="508000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64300" y="2677067"/>
            <a:ext cx="506730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57B52D4-8D50-4E16-B60E-688B084764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261647" y="0"/>
            <a:ext cx="2930353" cy="1559882"/>
          </a:xfrm>
          <a:custGeom>
            <a:avLst/>
            <a:gdLst>
              <a:gd name="connsiteX0" fmla="*/ 562125 w 2930353"/>
              <a:gd name="connsiteY0" fmla="*/ 435632 h 1559882"/>
              <a:gd name="connsiteX1" fmla="*/ 1124250 w 2930353"/>
              <a:gd name="connsiteY1" fmla="*/ 997757 h 1559882"/>
              <a:gd name="connsiteX2" fmla="*/ 562125 w 2930353"/>
              <a:gd name="connsiteY2" fmla="*/ 1559882 h 1559882"/>
              <a:gd name="connsiteX3" fmla="*/ 0 w 2930353"/>
              <a:gd name="connsiteY3" fmla="*/ 997757 h 1559882"/>
              <a:gd name="connsiteX4" fmla="*/ 562125 w 2930353"/>
              <a:gd name="connsiteY4" fmla="*/ 435632 h 1559882"/>
              <a:gd name="connsiteX5" fmla="*/ 1475035 w 2930353"/>
              <a:gd name="connsiteY5" fmla="*/ 0 h 1559882"/>
              <a:gd name="connsiteX6" fmla="*/ 2930353 w 2930353"/>
              <a:gd name="connsiteY6" fmla="*/ 0 h 1559882"/>
              <a:gd name="connsiteX7" fmla="*/ 2930353 w 2930353"/>
              <a:gd name="connsiteY7" fmla="*/ 1239091 h 1559882"/>
              <a:gd name="connsiteX8" fmla="*/ 2822571 w 2930353"/>
              <a:gd name="connsiteY8" fmla="*/ 1328020 h 1559882"/>
              <a:gd name="connsiteX9" fmla="*/ 2282653 w 2930353"/>
              <a:gd name="connsiteY9" fmla="*/ 1492942 h 1559882"/>
              <a:gd name="connsiteX10" fmla="*/ 1316979 w 2930353"/>
              <a:gd name="connsiteY10" fmla="*/ 527268 h 1559882"/>
              <a:gd name="connsiteX11" fmla="*/ 1392867 w 2930353"/>
              <a:gd name="connsiteY11" fmla="*/ 151384 h 1559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30353" h="1559882">
                <a:moveTo>
                  <a:pt x="562125" y="435632"/>
                </a:moveTo>
                <a:cubicBezTo>
                  <a:pt x="872578" y="435632"/>
                  <a:pt x="1124250" y="687304"/>
                  <a:pt x="1124250" y="997757"/>
                </a:cubicBezTo>
                <a:cubicBezTo>
                  <a:pt x="1124250" y="1308210"/>
                  <a:pt x="872578" y="1559882"/>
                  <a:pt x="562125" y="1559882"/>
                </a:cubicBezTo>
                <a:cubicBezTo>
                  <a:pt x="251672" y="1559882"/>
                  <a:pt x="0" y="1308210"/>
                  <a:pt x="0" y="997757"/>
                </a:cubicBezTo>
                <a:cubicBezTo>
                  <a:pt x="0" y="687304"/>
                  <a:pt x="251672" y="435632"/>
                  <a:pt x="562125" y="435632"/>
                </a:cubicBezTo>
                <a:close/>
                <a:moveTo>
                  <a:pt x="1475035" y="0"/>
                </a:moveTo>
                <a:lnTo>
                  <a:pt x="2930353" y="0"/>
                </a:lnTo>
                <a:lnTo>
                  <a:pt x="2930353" y="1239091"/>
                </a:lnTo>
                <a:lnTo>
                  <a:pt x="2822571" y="1328020"/>
                </a:lnTo>
                <a:cubicBezTo>
                  <a:pt x="2668448" y="1432143"/>
                  <a:pt x="2482651" y="1492942"/>
                  <a:pt x="2282653" y="1492942"/>
                </a:cubicBezTo>
                <a:cubicBezTo>
                  <a:pt x="1749326" y="1492942"/>
                  <a:pt x="1316979" y="1060595"/>
                  <a:pt x="1316979" y="527268"/>
                </a:cubicBezTo>
                <a:cubicBezTo>
                  <a:pt x="1316979" y="393936"/>
                  <a:pt x="1344001" y="266916"/>
                  <a:pt x="1392867" y="151384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2F03355-C197-48C4-A4DF-B41338483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90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E0F77B-E8C6-4A86-B521-8368A308A9A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60400" y="2037656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4A6E2374-7B5B-4947-8461-F294B56E70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040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FB9159BE-CEED-461B-AF31-03BC124E274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4180" y="2052478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5">
            <a:extLst>
              <a:ext uri="{FF2B5EF4-FFF2-40B4-BE49-F238E27FC236}">
                <a16:creationId xmlns:a16="http://schemas.microsoft.com/office/drawing/2014/main" id="{2C15BD20-69D8-4EC1-8A33-A0C6EAFD30A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056880" y="2668182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4FDB27CA-009D-4863-B119-0EC36837148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52290" y="2048933"/>
            <a:ext cx="3474720" cy="438150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5">
            <a:extLst>
              <a:ext uri="{FF2B5EF4-FFF2-40B4-BE49-F238E27FC236}">
                <a16:creationId xmlns:a16="http://schemas.microsoft.com/office/drawing/2014/main" id="{FD03E3EF-D812-4B98-959B-6800BBE59D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64990" y="2664637"/>
            <a:ext cx="3474720" cy="2935288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Biome Light" panose="020B03030302040208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Hexagon 2">
            <a:extLst>
              <a:ext uri="{FF2B5EF4-FFF2-40B4-BE49-F238E27FC236}">
                <a16:creationId xmlns:a16="http://schemas.microsoft.com/office/drawing/2014/main" id="{303FFB35-43AC-4A56-92D0-91038C098B3C}"/>
              </a:ext>
            </a:extLst>
          </p:cNvPr>
          <p:cNvSpPr/>
          <p:nvPr userDrawn="1"/>
        </p:nvSpPr>
        <p:spPr>
          <a:xfrm>
            <a:off x="10700126" y="788523"/>
            <a:ext cx="1155906" cy="99647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Hexagon 3">
            <a:extLst>
              <a:ext uri="{FF2B5EF4-FFF2-40B4-BE49-F238E27FC236}">
                <a16:creationId xmlns:a16="http://schemas.microsoft.com/office/drawing/2014/main" id="{AAF31DA0-707D-4A5D-BB7A-A5C90DB11A55}"/>
              </a:ext>
            </a:extLst>
          </p:cNvPr>
          <p:cNvSpPr/>
          <p:nvPr userDrawn="1"/>
        </p:nvSpPr>
        <p:spPr>
          <a:xfrm>
            <a:off x="11388427" y="1859136"/>
            <a:ext cx="315205" cy="271728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539F452B-F55F-4D85-834B-A7EAF742647C}"/>
              </a:ext>
            </a:extLst>
          </p:cNvPr>
          <p:cNvSpPr/>
          <p:nvPr userDrawn="1"/>
        </p:nvSpPr>
        <p:spPr>
          <a:xfrm>
            <a:off x="9014155" y="740289"/>
            <a:ext cx="379060" cy="326776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1D9F6BE-FB0B-42EE-8F02-95F5CC03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67FFA0E-8AAA-4DEB-B97E-31969F57927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393238" y="2"/>
            <a:ext cx="2798762" cy="1354861"/>
          </a:xfrm>
          <a:custGeom>
            <a:avLst/>
            <a:gdLst>
              <a:gd name="connsiteX0" fmla="*/ 316595 w 2798762"/>
              <a:gd name="connsiteY0" fmla="*/ 88390 h 1354861"/>
              <a:gd name="connsiteX1" fmla="*/ 1152465 w 2798762"/>
              <a:gd name="connsiteY1" fmla="*/ 88390 h 1354861"/>
              <a:gd name="connsiteX2" fmla="*/ 1469083 w 2798762"/>
              <a:gd name="connsiteY2" fmla="*/ 721626 h 1354861"/>
              <a:gd name="connsiteX3" fmla="*/ 1152465 w 2798762"/>
              <a:gd name="connsiteY3" fmla="*/ 1354861 h 1354861"/>
              <a:gd name="connsiteX4" fmla="*/ 316595 w 2798762"/>
              <a:gd name="connsiteY4" fmla="*/ 1354861 h 1354861"/>
              <a:gd name="connsiteX5" fmla="*/ 0 w 2798762"/>
              <a:gd name="connsiteY5" fmla="*/ 721672 h 1354861"/>
              <a:gd name="connsiteX6" fmla="*/ 0 w 2798762"/>
              <a:gd name="connsiteY6" fmla="*/ 721580 h 1354861"/>
              <a:gd name="connsiteX7" fmla="*/ 1250372 w 2798762"/>
              <a:gd name="connsiteY7" fmla="*/ 0 h 1354861"/>
              <a:gd name="connsiteX8" fmla="*/ 2798762 w 2798762"/>
              <a:gd name="connsiteY8" fmla="*/ 0 h 1354861"/>
              <a:gd name="connsiteX9" fmla="*/ 2798762 w 2798762"/>
              <a:gd name="connsiteY9" fmla="*/ 505978 h 1354861"/>
              <a:gd name="connsiteX10" fmla="*/ 2719777 w 2798762"/>
              <a:gd name="connsiteY10" fmla="*/ 663948 h 1354861"/>
              <a:gd name="connsiteX11" fmla="*/ 1582346 w 2798762"/>
              <a:gd name="connsiteY11" fmla="*/ 663948 h 1354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798762" h="1354861">
                <a:moveTo>
                  <a:pt x="316595" y="88390"/>
                </a:moveTo>
                <a:lnTo>
                  <a:pt x="1152465" y="88390"/>
                </a:lnTo>
                <a:lnTo>
                  <a:pt x="1469083" y="721626"/>
                </a:lnTo>
                <a:lnTo>
                  <a:pt x="1152465" y="1354861"/>
                </a:lnTo>
                <a:lnTo>
                  <a:pt x="316595" y="1354861"/>
                </a:lnTo>
                <a:lnTo>
                  <a:pt x="0" y="721672"/>
                </a:lnTo>
                <a:lnTo>
                  <a:pt x="0" y="721580"/>
                </a:lnTo>
                <a:close/>
                <a:moveTo>
                  <a:pt x="1250372" y="0"/>
                </a:moveTo>
                <a:lnTo>
                  <a:pt x="2798762" y="0"/>
                </a:lnTo>
                <a:lnTo>
                  <a:pt x="2798762" y="505978"/>
                </a:lnTo>
                <a:lnTo>
                  <a:pt x="2719777" y="663948"/>
                </a:lnTo>
                <a:lnTo>
                  <a:pt x="1582346" y="66394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559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5E74AFC3-1C60-42DE-ABAC-F53CA85AC6F1}"/>
              </a:ext>
            </a:extLst>
          </p:cNvPr>
          <p:cNvSpPr/>
          <p:nvPr userDrawn="1"/>
        </p:nvSpPr>
        <p:spPr>
          <a:xfrm>
            <a:off x="5897272" y="1457542"/>
            <a:ext cx="617218" cy="6172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133261-FFEB-4B3D-B085-14AEAE741F82}"/>
              </a:ext>
            </a:extLst>
          </p:cNvPr>
          <p:cNvSpPr/>
          <p:nvPr userDrawn="1"/>
        </p:nvSpPr>
        <p:spPr>
          <a:xfrm>
            <a:off x="9810348" y="5955461"/>
            <a:ext cx="394539" cy="39453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3FE105-1D8E-48B0-AD9A-95AC9A165651}"/>
              </a:ext>
            </a:extLst>
          </p:cNvPr>
          <p:cNvSpPr/>
          <p:nvPr userDrawn="1"/>
        </p:nvSpPr>
        <p:spPr>
          <a:xfrm>
            <a:off x="6514490" y="946887"/>
            <a:ext cx="335852" cy="335852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C4388F5-0DCA-4A09-A6E1-AE07F40309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47701" y="2042790"/>
            <a:ext cx="4143374" cy="26543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02C12FDC-BC11-43E8-B22A-3EC48E0344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143375" cy="7594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</a:defRPr>
            </a:lvl1pPr>
            <a:lvl2pPr>
              <a:buNone/>
              <a:defRPr sz="2000"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D43F412-F2C7-4D38-BDD0-9663029081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7402" y="533063"/>
            <a:ext cx="5542598" cy="5611666"/>
          </a:xfrm>
          <a:custGeom>
            <a:avLst/>
            <a:gdLst>
              <a:gd name="connsiteX0" fmla="*/ 3354105 w 5542598"/>
              <a:gd name="connsiteY0" fmla="*/ 4359376 h 5611666"/>
              <a:gd name="connsiteX1" fmla="*/ 3980250 w 5542598"/>
              <a:gd name="connsiteY1" fmla="*/ 4985521 h 5611666"/>
              <a:gd name="connsiteX2" fmla="*/ 3354105 w 5542598"/>
              <a:gd name="connsiteY2" fmla="*/ 5611666 h 5611666"/>
              <a:gd name="connsiteX3" fmla="*/ 2727960 w 5542598"/>
              <a:gd name="connsiteY3" fmla="*/ 4985521 h 5611666"/>
              <a:gd name="connsiteX4" fmla="*/ 3354105 w 5542598"/>
              <a:gd name="connsiteY4" fmla="*/ 4359376 h 5611666"/>
              <a:gd name="connsiteX5" fmla="*/ 1592580 w 5542598"/>
              <a:gd name="connsiteY5" fmla="*/ 1430357 h 5611666"/>
              <a:gd name="connsiteX6" fmla="*/ 3185160 w 5542598"/>
              <a:gd name="connsiteY6" fmla="*/ 3022937 h 5611666"/>
              <a:gd name="connsiteX7" fmla="*/ 1592580 w 5542598"/>
              <a:gd name="connsiteY7" fmla="*/ 4615517 h 5611666"/>
              <a:gd name="connsiteX8" fmla="*/ 0 w 5542598"/>
              <a:gd name="connsiteY8" fmla="*/ 3022937 h 5611666"/>
              <a:gd name="connsiteX9" fmla="*/ 1592580 w 5542598"/>
              <a:gd name="connsiteY9" fmla="*/ 1430357 h 5611666"/>
              <a:gd name="connsiteX10" fmla="*/ 4230267 w 5542598"/>
              <a:gd name="connsiteY10" fmla="*/ 0 h 5611666"/>
              <a:gd name="connsiteX11" fmla="*/ 5542598 w 5542598"/>
              <a:gd name="connsiteY11" fmla="*/ 1312331 h 5611666"/>
              <a:gd name="connsiteX12" fmla="*/ 4230267 w 5542598"/>
              <a:gd name="connsiteY12" fmla="*/ 2624662 h 5611666"/>
              <a:gd name="connsiteX13" fmla="*/ 2917936 w 5542598"/>
              <a:gd name="connsiteY13" fmla="*/ 1312331 h 5611666"/>
              <a:gd name="connsiteX14" fmla="*/ 4230267 w 5542598"/>
              <a:gd name="connsiteY14" fmla="*/ 0 h 5611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2598" h="5611666">
                <a:moveTo>
                  <a:pt x="3354105" y="4359376"/>
                </a:moveTo>
                <a:cubicBezTo>
                  <a:pt x="3699915" y="4359376"/>
                  <a:pt x="3980250" y="4639711"/>
                  <a:pt x="3980250" y="4985521"/>
                </a:cubicBezTo>
                <a:cubicBezTo>
                  <a:pt x="3980250" y="5331331"/>
                  <a:pt x="3699915" y="5611666"/>
                  <a:pt x="3354105" y="5611666"/>
                </a:cubicBezTo>
                <a:cubicBezTo>
                  <a:pt x="3008295" y="5611666"/>
                  <a:pt x="2727960" y="5331331"/>
                  <a:pt x="2727960" y="4985521"/>
                </a:cubicBezTo>
                <a:cubicBezTo>
                  <a:pt x="2727960" y="4639711"/>
                  <a:pt x="3008295" y="4359376"/>
                  <a:pt x="3354105" y="4359376"/>
                </a:cubicBezTo>
                <a:close/>
                <a:moveTo>
                  <a:pt x="1592580" y="1430357"/>
                </a:moveTo>
                <a:cubicBezTo>
                  <a:pt x="2472138" y="1430357"/>
                  <a:pt x="3185160" y="2143379"/>
                  <a:pt x="3185160" y="3022937"/>
                </a:cubicBezTo>
                <a:cubicBezTo>
                  <a:pt x="3185160" y="3902495"/>
                  <a:pt x="2472138" y="4615517"/>
                  <a:pt x="1592580" y="4615517"/>
                </a:cubicBezTo>
                <a:cubicBezTo>
                  <a:pt x="713022" y="4615517"/>
                  <a:pt x="0" y="3902495"/>
                  <a:pt x="0" y="3022937"/>
                </a:cubicBezTo>
                <a:cubicBezTo>
                  <a:pt x="0" y="2143379"/>
                  <a:pt x="713022" y="1430357"/>
                  <a:pt x="1592580" y="1430357"/>
                </a:cubicBezTo>
                <a:close/>
                <a:moveTo>
                  <a:pt x="4230267" y="0"/>
                </a:moveTo>
                <a:cubicBezTo>
                  <a:pt x="4955047" y="0"/>
                  <a:pt x="5542598" y="587551"/>
                  <a:pt x="5542598" y="1312331"/>
                </a:cubicBezTo>
                <a:cubicBezTo>
                  <a:pt x="5542598" y="2037111"/>
                  <a:pt x="4955047" y="2624662"/>
                  <a:pt x="4230267" y="2624662"/>
                </a:cubicBezTo>
                <a:cubicBezTo>
                  <a:pt x="3505487" y="2624662"/>
                  <a:pt x="2917936" y="2037111"/>
                  <a:pt x="2917936" y="1312331"/>
                </a:cubicBezTo>
                <a:cubicBezTo>
                  <a:pt x="2917936" y="587551"/>
                  <a:pt x="3505487" y="0"/>
                  <a:pt x="423026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1176083-2CE5-4707-A564-46805454A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186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DFA57703-9E4A-48E0-A123-3A5EDC7647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descr="Tall office building looking up">
            <a:extLst>
              <a:ext uri="{FF2B5EF4-FFF2-40B4-BE49-F238E27FC236}">
                <a16:creationId xmlns:a16="http://schemas.microsoft.com/office/drawing/2014/main" id="{AF7FA146-2A75-4EA7-A9AD-EBCE6F17FB42}"/>
              </a:ext>
            </a:extLst>
          </p:cNvPr>
          <p:cNvSpPr/>
          <p:nvPr userDrawn="1"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340C15AA-E296-48AE-857F-0589EEA69DC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9139" y="4859469"/>
            <a:ext cx="3924934" cy="490538"/>
          </a:xfrm>
          <a:prstGeom prst="rect">
            <a:avLst/>
          </a:prstGeom>
        </p:spPr>
        <p:txBody>
          <a:bodyPr/>
          <a:lstStyle>
            <a:lvl1pPr algn="r">
              <a:buNone/>
              <a:defRPr lang="en-US" sz="24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62BE5D7-9E35-49F8-A8E4-2093183A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9" y="1529685"/>
            <a:ext cx="3924934" cy="1695637"/>
          </a:xfrm>
          <a:prstGeom prst="rect">
            <a:avLst/>
          </a:prstGeom>
        </p:spPr>
        <p:txBody>
          <a:bodyPr/>
          <a:lstStyle>
            <a:lvl1pPr>
              <a:spcBef>
                <a:spcPts val="1000"/>
              </a:spcBef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9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75D96571-69F8-475F-A910-ECC18342506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Oval 2" descr="Tall office building looking up">
            <a:extLst>
              <a:ext uri="{FF2B5EF4-FFF2-40B4-BE49-F238E27FC236}">
                <a16:creationId xmlns:a16="http://schemas.microsoft.com/office/drawing/2014/main" id="{CD4C2457-AECB-4015-9FE4-CCBC516AA9EE}"/>
              </a:ext>
            </a:extLst>
          </p:cNvPr>
          <p:cNvSpPr/>
          <p:nvPr userDrawn="1"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89A018F-D11C-4B07-9830-8336B27A18AD}"/>
              </a:ext>
            </a:extLst>
          </p:cNvPr>
          <p:cNvSpPr/>
          <p:nvPr userDrawn="1"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209A32-FE17-4457-B02B-0A1DB9B8ADB1}"/>
              </a:ext>
            </a:extLst>
          </p:cNvPr>
          <p:cNvSpPr/>
          <p:nvPr userDrawn="1"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585A541-0EDE-4213-AE62-4D909E8EB7F5}"/>
              </a:ext>
            </a:extLst>
          </p:cNvPr>
          <p:cNvSpPr/>
          <p:nvPr userDrawn="1"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 Placeholder 23">
            <a:extLst>
              <a:ext uri="{FF2B5EF4-FFF2-40B4-BE49-F238E27FC236}">
                <a16:creationId xmlns:a16="http://schemas.microsoft.com/office/drawing/2014/main" id="{CBFD020D-881A-48D8-BDA8-55C7B95C59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27927" y="4609453"/>
            <a:ext cx="3924934" cy="49053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lang="en-US" sz="2000" b="1" kern="1200" dirty="0" smtClean="0">
                <a:solidFill>
                  <a:schemeClr val="accent4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>
              <a:buNone/>
              <a:defRPr/>
            </a:lvl2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687A5-0BDD-45B2-A892-542449E31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678" y="1988047"/>
            <a:ext cx="4007183" cy="2374194"/>
          </a:xfrm>
          <a:prstGeom prst="rect">
            <a:avLst/>
          </a:prstGeom>
        </p:spPr>
        <p:txBody>
          <a:bodyPr/>
          <a:lstStyle>
            <a:lvl1pPr algn="ctr">
              <a:spcBef>
                <a:spcPts val="1000"/>
              </a:spcBef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32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6">
            <a:extLst>
              <a:ext uri="{FF2B5EF4-FFF2-40B4-BE49-F238E27FC236}">
                <a16:creationId xmlns:a16="http://schemas.microsoft.com/office/drawing/2014/main" id="{4AA38E8C-A334-4183-8ABC-112B8517F48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0624A4-5116-4AAF-8C31-C25D1DB16FEC}"/>
              </a:ext>
            </a:extLst>
          </p:cNvPr>
          <p:cNvSpPr/>
          <p:nvPr userDrawn="1"/>
        </p:nvSpPr>
        <p:spPr>
          <a:xfrm>
            <a:off x="9354457" y="5363987"/>
            <a:ext cx="457200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D07EC8A-6024-4DEA-9C4D-AE4228E17854}"/>
              </a:ext>
            </a:extLst>
          </p:cNvPr>
          <p:cNvSpPr/>
          <p:nvPr userDrawn="1"/>
        </p:nvSpPr>
        <p:spPr>
          <a:xfrm>
            <a:off x="6692791" y="1699889"/>
            <a:ext cx="319749" cy="31974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C8FAEF-DF78-48CC-AEEF-F9B802055C05}"/>
              </a:ext>
            </a:extLst>
          </p:cNvPr>
          <p:cNvSpPr/>
          <p:nvPr userDrawn="1"/>
        </p:nvSpPr>
        <p:spPr>
          <a:xfrm>
            <a:off x="9354457" y="5897738"/>
            <a:ext cx="179977" cy="17997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66F72D6-AEEE-4CF3-8136-F6782F1E489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90227" y="786181"/>
            <a:ext cx="4441372" cy="5393036"/>
          </a:xfrm>
          <a:custGeom>
            <a:avLst/>
            <a:gdLst>
              <a:gd name="connsiteX0" fmla="*/ 0 w 4441372"/>
              <a:gd name="connsiteY0" fmla="*/ 3188969 h 5393036"/>
              <a:gd name="connsiteX1" fmla="*/ 2173516 w 4441372"/>
              <a:gd name="connsiteY1" fmla="*/ 3188969 h 5393036"/>
              <a:gd name="connsiteX2" fmla="*/ 2173516 w 4441372"/>
              <a:gd name="connsiteY2" fmla="*/ 5393036 h 5393036"/>
              <a:gd name="connsiteX3" fmla="*/ 0 w 4441372"/>
              <a:gd name="connsiteY3" fmla="*/ 5393036 h 5393036"/>
              <a:gd name="connsiteX4" fmla="*/ 2267856 w 4441372"/>
              <a:gd name="connsiteY4" fmla="*/ 2293018 h 5393036"/>
              <a:gd name="connsiteX5" fmla="*/ 4441372 w 4441372"/>
              <a:gd name="connsiteY5" fmla="*/ 2293018 h 5393036"/>
              <a:gd name="connsiteX6" fmla="*/ 4441372 w 4441372"/>
              <a:gd name="connsiteY6" fmla="*/ 4497085 h 5393036"/>
              <a:gd name="connsiteX7" fmla="*/ 2267856 w 4441372"/>
              <a:gd name="connsiteY7" fmla="*/ 4497085 h 5393036"/>
              <a:gd name="connsiteX8" fmla="*/ 0 w 4441372"/>
              <a:gd name="connsiteY8" fmla="*/ 906837 h 5393036"/>
              <a:gd name="connsiteX9" fmla="*/ 2173516 w 4441372"/>
              <a:gd name="connsiteY9" fmla="*/ 906837 h 5393036"/>
              <a:gd name="connsiteX10" fmla="*/ 2173516 w 4441372"/>
              <a:gd name="connsiteY10" fmla="*/ 3110904 h 5393036"/>
              <a:gd name="connsiteX11" fmla="*/ 0 w 4441372"/>
              <a:gd name="connsiteY11" fmla="*/ 3110904 h 5393036"/>
              <a:gd name="connsiteX12" fmla="*/ 2267856 w 4441372"/>
              <a:gd name="connsiteY12" fmla="*/ 0 h 5393036"/>
              <a:gd name="connsiteX13" fmla="*/ 4441372 w 4441372"/>
              <a:gd name="connsiteY13" fmla="*/ 0 h 5393036"/>
              <a:gd name="connsiteX14" fmla="*/ 4441372 w 4441372"/>
              <a:gd name="connsiteY14" fmla="*/ 2204067 h 5393036"/>
              <a:gd name="connsiteX15" fmla="*/ 2267856 w 4441372"/>
              <a:gd name="connsiteY15" fmla="*/ 2204067 h 539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1372" h="5393036">
                <a:moveTo>
                  <a:pt x="0" y="3188969"/>
                </a:moveTo>
                <a:lnTo>
                  <a:pt x="2173516" y="3188969"/>
                </a:lnTo>
                <a:lnTo>
                  <a:pt x="2173516" y="5393036"/>
                </a:lnTo>
                <a:lnTo>
                  <a:pt x="0" y="5393036"/>
                </a:lnTo>
                <a:close/>
                <a:moveTo>
                  <a:pt x="2267856" y="2293018"/>
                </a:moveTo>
                <a:lnTo>
                  <a:pt x="4441372" y="2293018"/>
                </a:lnTo>
                <a:lnTo>
                  <a:pt x="4441372" y="4497085"/>
                </a:lnTo>
                <a:lnTo>
                  <a:pt x="2267856" y="4497085"/>
                </a:lnTo>
                <a:close/>
                <a:moveTo>
                  <a:pt x="0" y="906837"/>
                </a:moveTo>
                <a:lnTo>
                  <a:pt x="2173516" y="906837"/>
                </a:lnTo>
                <a:lnTo>
                  <a:pt x="2173516" y="3110904"/>
                </a:lnTo>
                <a:lnTo>
                  <a:pt x="0" y="3110904"/>
                </a:lnTo>
                <a:close/>
                <a:moveTo>
                  <a:pt x="2267856" y="0"/>
                </a:moveTo>
                <a:lnTo>
                  <a:pt x="4441372" y="0"/>
                </a:lnTo>
                <a:lnTo>
                  <a:pt x="4441372" y="2204067"/>
                </a:lnTo>
                <a:lnTo>
                  <a:pt x="2267856" y="2204067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9DADC7-BE21-4434-A6E4-BAF809005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370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04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orient="horz" pos="141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4FAA9D0-7C9C-4043-9931-A15819ABB9B5}"/>
              </a:ext>
            </a:extLst>
          </p:cNvPr>
          <p:cNvSpPr/>
          <p:nvPr userDrawn="1"/>
        </p:nvSpPr>
        <p:spPr>
          <a:xfrm>
            <a:off x="7362825" y="443263"/>
            <a:ext cx="361950" cy="36195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232AB2D-843E-4B5F-8793-6A263DA356BB}"/>
              </a:ext>
            </a:extLst>
          </p:cNvPr>
          <p:cNvSpPr/>
          <p:nvPr userDrawn="1"/>
        </p:nvSpPr>
        <p:spPr>
          <a:xfrm>
            <a:off x="11007246" y="5605994"/>
            <a:ext cx="654227" cy="65422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75A12B-C399-4072-BD69-D872D2C2AD1F}"/>
              </a:ext>
            </a:extLst>
          </p:cNvPr>
          <p:cNvSpPr/>
          <p:nvPr userDrawn="1"/>
        </p:nvSpPr>
        <p:spPr>
          <a:xfrm>
            <a:off x="10683791" y="6132439"/>
            <a:ext cx="251152" cy="251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423AE48B-50E9-4BEA-B66A-B2D2B9CCFE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33416" y="624239"/>
            <a:ext cx="5855754" cy="5631571"/>
          </a:xfrm>
          <a:custGeom>
            <a:avLst/>
            <a:gdLst>
              <a:gd name="connsiteX0" fmla="*/ 3433020 w 5855754"/>
              <a:gd name="connsiteY0" fmla="*/ 786103 h 5631571"/>
              <a:gd name="connsiteX1" fmla="*/ 5855754 w 5855754"/>
              <a:gd name="connsiteY1" fmla="*/ 3208837 h 5631571"/>
              <a:gd name="connsiteX2" fmla="*/ 3433020 w 5855754"/>
              <a:gd name="connsiteY2" fmla="*/ 5631571 h 5631571"/>
              <a:gd name="connsiteX3" fmla="*/ 1010286 w 5855754"/>
              <a:gd name="connsiteY3" fmla="*/ 3208837 h 5631571"/>
              <a:gd name="connsiteX4" fmla="*/ 3433020 w 5855754"/>
              <a:gd name="connsiteY4" fmla="*/ 786103 h 5631571"/>
              <a:gd name="connsiteX5" fmla="*/ 828675 w 5855754"/>
              <a:gd name="connsiteY5" fmla="*/ 0 h 5631571"/>
              <a:gd name="connsiteX6" fmla="*/ 1657350 w 5855754"/>
              <a:gd name="connsiteY6" fmla="*/ 828675 h 5631571"/>
              <a:gd name="connsiteX7" fmla="*/ 828675 w 5855754"/>
              <a:gd name="connsiteY7" fmla="*/ 1657350 h 5631571"/>
              <a:gd name="connsiteX8" fmla="*/ 0 w 5855754"/>
              <a:gd name="connsiteY8" fmla="*/ 828675 h 5631571"/>
              <a:gd name="connsiteX9" fmla="*/ 828675 w 5855754"/>
              <a:gd name="connsiteY9" fmla="*/ 0 h 563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855754" h="5631571">
                <a:moveTo>
                  <a:pt x="3433020" y="786103"/>
                </a:moveTo>
                <a:cubicBezTo>
                  <a:pt x="4771059" y="786103"/>
                  <a:pt x="5855754" y="1870798"/>
                  <a:pt x="5855754" y="3208837"/>
                </a:cubicBezTo>
                <a:cubicBezTo>
                  <a:pt x="5855754" y="4546876"/>
                  <a:pt x="4771059" y="5631571"/>
                  <a:pt x="3433020" y="5631571"/>
                </a:cubicBezTo>
                <a:cubicBezTo>
                  <a:pt x="2094981" y="5631571"/>
                  <a:pt x="1010286" y="4546876"/>
                  <a:pt x="1010286" y="3208837"/>
                </a:cubicBezTo>
                <a:cubicBezTo>
                  <a:pt x="1010286" y="1870798"/>
                  <a:pt x="2094981" y="786103"/>
                  <a:pt x="3433020" y="786103"/>
                </a:cubicBezTo>
                <a:close/>
                <a:moveTo>
                  <a:pt x="828675" y="0"/>
                </a:moveTo>
                <a:cubicBezTo>
                  <a:pt x="1286340" y="0"/>
                  <a:pt x="1657350" y="371010"/>
                  <a:pt x="1657350" y="828675"/>
                </a:cubicBezTo>
                <a:cubicBezTo>
                  <a:pt x="1657350" y="1286340"/>
                  <a:pt x="1286340" y="1657350"/>
                  <a:pt x="828675" y="1657350"/>
                </a:cubicBezTo>
                <a:cubicBezTo>
                  <a:pt x="371010" y="1657350"/>
                  <a:pt x="0" y="1286340"/>
                  <a:pt x="0" y="828675"/>
                </a:cubicBezTo>
                <a:cubicBezTo>
                  <a:pt x="0" y="371010"/>
                  <a:pt x="371010" y="0"/>
                  <a:pt x="828675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282D3E62-6D1A-4E9D-BE54-2EED9BF429A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1pPr>
            <a:lvl2pPr>
              <a:buClr>
                <a:schemeClr val="accent4"/>
              </a:buClr>
              <a:buFont typeface="Wingdings" panose="05000000000000000000" pitchFamily="2" charset="2"/>
              <a:buChar char="§"/>
              <a:defRPr sz="2000"/>
            </a:lvl2pPr>
            <a:lvl3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3pPr>
            <a:lvl4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4pPr>
            <a:lvl5pPr>
              <a:buClr>
                <a:schemeClr val="accent4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EB8F0E5-B89F-48AD-87BD-534EA9463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4275138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97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CD802-D0A0-4EAC-8222-78FFDDD76A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2039392"/>
            <a:ext cx="105156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CB8BF-DA17-4856-91E9-77C601F2B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000"/>
            <a:ext cx="10515600" cy="700115"/>
          </a:xfrm>
          <a:prstGeom prst="rect">
            <a:avLst/>
          </a:prstGeom>
        </p:spPr>
        <p:txBody>
          <a:bodyPr anchor="ctr"/>
          <a:lstStyle>
            <a:lvl1pPr algn="ctr"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989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FDA3C6F-5F6A-4D64-8BFE-AFFF58B1A0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12871" y="4141999"/>
            <a:ext cx="4220845" cy="8614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accent4"/>
                </a:solidFill>
                <a:latin typeface="+mj-lt"/>
              </a:defRPr>
            </a:lvl1pPr>
            <a:lvl2pPr>
              <a:buNone/>
              <a:defRPr sz="200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AC159667-7690-4645-986D-BE501438455F}"/>
              </a:ext>
            </a:extLst>
          </p:cNvPr>
          <p:cNvSpPr/>
          <p:nvPr userDrawn="1"/>
        </p:nvSpPr>
        <p:spPr>
          <a:xfrm>
            <a:off x="740309" y="1382809"/>
            <a:ext cx="1229566" cy="1059971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54667EE4-E77F-453B-BF8B-B1EE2AE80715}"/>
              </a:ext>
            </a:extLst>
          </p:cNvPr>
          <p:cNvSpPr/>
          <p:nvPr userDrawn="1"/>
        </p:nvSpPr>
        <p:spPr>
          <a:xfrm>
            <a:off x="3755031" y="1194620"/>
            <a:ext cx="1666162" cy="1436347"/>
          </a:xfrm>
          <a:prstGeom prst="hexag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FC050232-A229-425F-BFC8-D50374F2D171}"/>
              </a:ext>
            </a:extLst>
          </p:cNvPr>
          <p:cNvSpPr/>
          <p:nvPr userDrawn="1"/>
        </p:nvSpPr>
        <p:spPr>
          <a:xfrm>
            <a:off x="3804994" y="5233183"/>
            <a:ext cx="718261" cy="619191"/>
          </a:xfrm>
          <a:prstGeom prst="hexagon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53E4EBC7-340A-43A5-9E23-4B73A6F700B6}"/>
              </a:ext>
            </a:extLst>
          </p:cNvPr>
          <p:cNvSpPr/>
          <p:nvPr userDrawn="1"/>
        </p:nvSpPr>
        <p:spPr>
          <a:xfrm>
            <a:off x="1837838" y="1101306"/>
            <a:ext cx="651613" cy="561736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1ED0E31A-F0A3-481D-8D9C-E3C4531FD21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71515" y="1914044"/>
            <a:ext cx="3993624" cy="3617848"/>
          </a:xfrm>
          <a:custGeom>
            <a:avLst/>
            <a:gdLst>
              <a:gd name="connsiteX0" fmla="*/ 1223161 w 3993624"/>
              <a:gd name="connsiteY0" fmla="*/ 2354088 h 3617848"/>
              <a:gd name="connsiteX1" fmla="*/ 2057242 w 3993624"/>
              <a:gd name="connsiteY1" fmla="*/ 2354088 h 3617848"/>
              <a:gd name="connsiteX2" fmla="*/ 2373182 w 3993624"/>
              <a:gd name="connsiteY2" fmla="*/ 2985968 h 3617848"/>
              <a:gd name="connsiteX3" fmla="*/ 2057242 w 3993624"/>
              <a:gd name="connsiteY3" fmla="*/ 3617848 h 3617848"/>
              <a:gd name="connsiteX4" fmla="*/ 1223161 w 3993624"/>
              <a:gd name="connsiteY4" fmla="*/ 3617848 h 3617848"/>
              <a:gd name="connsiteX5" fmla="*/ 907221 w 3993624"/>
              <a:gd name="connsiteY5" fmla="*/ 2985968 h 3617848"/>
              <a:gd name="connsiteX6" fmla="*/ 2569631 w 3993624"/>
              <a:gd name="connsiteY6" fmla="*/ 1425984 h 3617848"/>
              <a:gd name="connsiteX7" fmla="*/ 3602417 w 3993624"/>
              <a:gd name="connsiteY7" fmla="*/ 1425984 h 3617848"/>
              <a:gd name="connsiteX8" fmla="*/ 3993624 w 3993624"/>
              <a:gd name="connsiteY8" fmla="*/ 2208398 h 3617848"/>
              <a:gd name="connsiteX9" fmla="*/ 3602417 w 3993624"/>
              <a:gd name="connsiteY9" fmla="*/ 2990812 h 3617848"/>
              <a:gd name="connsiteX10" fmla="*/ 2569631 w 3993624"/>
              <a:gd name="connsiteY10" fmla="*/ 2990812 h 3617848"/>
              <a:gd name="connsiteX11" fmla="*/ 2178424 w 3993624"/>
              <a:gd name="connsiteY11" fmla="*/ 2208398 h 3617848"/>
              <a:gd name="connsiteX12" fmla="*/ 551406 w 3993624"/>
              <a:gd name="connsiteY12" fmla="*/ 0 h 3617848"/>
              <a:gd name="connsiteX13" fmla="*/ 2007117 w 3993624"/>
              <a:gd name="connsiteY13" fmla="*/ 0 h 3617848"/>
              <a:gd name="connsiteX14" fmla="*/ 2558523 w 3993624"/>
              <a:gd name="connsiteY14" fmla="*/ 1102811 h 3617848"/>
              <a:gd name="connsiteX15" fmla="*/ 2007117 w 3993624"/>
              <a:gd name="connsiteY15" fmla="*/ 2205622 h 3617848"/>
              <a:gd name="connsiteX16" fmla="*/ 551406 w 3993624"/>
              <a:gd name="connsiteY16" fmla="*/ 2205622 h 3617848"/>
              <a:gd name="connsiteX17" fmla="*/ 0 w 3993624"/>
              <a:gd name="connsiteY17" fmla="*/ 1102811 h 3617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93624" h="3617848">
                <a:moveTo>
                  <a:pt x="1223161" y="2354088"/>
                </a:moveTo>
                <a:lnTo>
                  <a:pt x="2057242" y="2354088"/>
                </a:lnTo>
                <a:lnTo>
                  <a:pt x="2373182" y="2985968"/>
                </a:lnTo>
                <a:lnTo>
                  <a:pt x="2057242" y="3617848"/>
                </a:lnTo>
                <a:lnTo>
                  <a:pt x="1223161" y="3617848"/>
                </a:lnTo>
                <a:lnTo>
                  <a:pt x="907221" y="2985968"/>
                </a:lnTo>
                <a:close/>
                <a:moveTo>
                  <a:pt x="2569631" y="1425984"/>
                </a:moveTo>
                <a:lnTo>
                  <a:pt x="3602417" y="1425984"/>
                </a:lnTo>
                <a:lnTo>
                  <a:pt x="3993624" y="2208398"/>
                </a:lnTo>
                <a:lnTo>
                  <a:pt x="3602417" y="2990812"/>
                </a:lnTo>
                <a:lnTo>
                  <a:pt x="2569631" y="2990812"/>
                </a:lnTo>
                <a:lnTo>
                  <a:pt x="2178424" y="2208398"/>
                </a:lnTo>
                <a:close/>
                <a:moveTo>
                  <a:pt x="551406" y="0"/>
                </a:moveTo>
                <a:lnTo>
                  <a:pt x="2007117" y="0"/>
                </a:lnTo>
                <a:lnTo>
                  <a:pt x="2558523" y="1102811"/>
                </a:lnTo>
                <a:lnTo>
                  <a:pt x="2007117" y="2205622"/>
                </a:lnTo>
                <a:lnTo>
                  <a:pt x="551406" y="2205622"/>
                </a:lnTo>
                <a:lnTo>
                  <a:pt x="0" y="110281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E68100-C56F-4515-A4FD-3F301797E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2871" y="2050552"/>
            <a:ext cx="4998720" cy="1748983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0305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7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CF421413-161E-4B36-B693-FB38DF14EDA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353508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B5D207AE-9C9C-410A-9F31-2402BAD6DDF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11592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DE3344FC-C4DE-481F-9C31-667EDD563C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02465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59094D7D-3613-49C1-BB58-A65B41A9738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40051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FE87B7-32A4-4C7F-9AAF-37688E640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647700"/>
            <a:ext cx="11340000" cy="700114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>
                <a:solidFill>
                  <a:schemeClr val="tx1"/>
                </a:solidFill>
              </a:rPr>
              <a:t>Click to edit Master title style</a:t>
            </a:r>
            <a:endParaRPr lang="en-US" sz="4800" b="1" dirty="0">
              <a:solidFill>
                <a:schemeClr val="tx1"/>
              </a:solidFill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476CA45F-A66A-4AD8-A004-10DB55A5D7B2}"/>
              </a:ext>
            </a:extLst>
          </p:cNvPr>
          <p:cNvSpPr/>
          <p:nvPr userDrawn="1"/>
        </p:nvSpPr>
        <p:spPr>
          <a:xfrm>
            <a:off x="546669" y="3467555"/>
            <a:ext cx="458268" cy="395059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27A66A3D-2437-4015-9F5F-380C4D23D83C}"/>
              </a:ext>
            </a:extLst>
          </p:cNvPr>
          <p:cNvSpPr/>
          <p:nvPr userDrawn="1"/>
        </p:nvSpPr>
        <p:spPr>
          <a:xfrm>
            <a:off x="11113337" y="2394722"/>
            <a:ext cx="358391" cy="308958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FFB14F3B-E7EF-4546-8D74-71FFB45C77C0}"/>
              </a:ext>
            </a:extLst>
          </p:cNvPr>
          <p:cNvSpPr/>
          <p:nvPr userDrawn="1"/>
        </p:nvSpPr>
        <p:spPr>
          <a:xfrm>
            <a:off x="10882649" y="2202202"/>
            <a:ext cx="230688" cy="19886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91F943B-ED0D-49A1-844A-E23BA9A487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668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9AC6B9A8-053C-4828-B705-901C6018F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692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BBA6FD52-E179-41F8-AE78-9AF3D65F28B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89482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C49A82AB-D328-4DB0-841B-186884119E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948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84E23D5D-9866-48F9-8E08-DD2DBE4C4E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032296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E671C9E6-A1A5-4EE5-8642-94AA7635DB0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2920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2">
            <a:extLst>
              <a:ext uri="{FF2B5EF4-FFF2-40B4-BE49-F238E27FC236}">
                <a16:creationId xmlns:a16="http://schemas.microsoft.com/office/drawing/2014/main" id="{DF6BB5C9-B678-435A-830F-4C10EB1A95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275110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2">
            <a:extLst>
              <a:ext uri="{FF2B5EF4-FFF2-40B4-BE49-F238E27FC236}">
                <a16:creationId xmlns:a16="http://schemas.microsoft.com/office/drawing/2014/main" id="{1861EC87-A9E2-4FC3-B8BC-06C520B8A1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275111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2">
            <a:extLst>
              <a:ext uri="{FF2B5EF4-FFF2-40B4-BE49-F238E27FC236}">
                <a16:creationId xmlns:a16="http://schemas.microsoft.com/office/drawing/2014/main" id="{FC3EDE91-631F-4947-94DC-557685FD23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17923" y="4172761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000" b="1" kern="1200" dirty="0" smtClean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8FDDBEF4-1329-49DF-B043-D51B34F5EE3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17923" y="4588259"/>
            <a:ext cx="2139696" cy="34431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FBDB3FD3-4F52-4E28-B639-5F73070E47D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78337" y="2555551"/>
            <a:ext cx="1484985" cy="1280160"/>
          </a:xfrm>
          <a:custGeom>
            <a:avLst/>
            <a:gdLst>
              <a:gd name="connsiteX0" fmla="*/ 320040 w 1484985"/>
              <a:gd name="connsiteY0" fmla="*/ 0 h 1280160"/>
              <a:gd name="connsiteX1" fmla="*/ 1164945 w 1484985"/>
              <a:gd name="connsiteY1" fmla="*/ 0 h 1280160"/>
              <a:gd name="connsiteX2" fmla="*/ 1484985 w 1484985"/>
              <a:gd name="connsiteY2" fmla="*/ 640080 h 1280160"/>
              <a:gd name="connsiteX3" fmla="*/ 1164945 w 1484985"/>
              <a:gd name="connsiteY3" fmla="*/ 1280160 h 1280160"/>
              <a:gd name="connsiteX4" fmla="*/ 320040 w 1484985"/>
              <a:gd name="connsiteY4" fmla="*/ 1280160 h 1280160"/>
              <a:gd name="connsiteX5" fmla="*/ 0 w 1484985"/>
              <a:gd name="connsiteY5" fmla="*/ 640080 h 1280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4985" h="1280160">
                <a:moveTo>
                  <a:pt x="320040" y="0"/>
                </a:moveTo>
                <a:lnTo>
                  <a:pt x="1164945" y="0"/>
                </a:lnTo>
                <a:lnTo>
                  <a:pt x="1484985" y="640080"/>
                </a:lnTo>
                <a:lnTo>
                  <a:pt x="1164945" y="1280160"/>
                </a:lnTo>
                <a:lnTo>
                  <a:pt x="320040" y="1280160"/>
                </a:lnTo>
                <a:lnTo>
                  <a:pt x="0" y="64008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6BB16225-AC51-4525-A1E8-438B8B0B736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3965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1" name="Content Placeholder 39">
            <a:extLst>
              <a:ext uri="{FF2B5EF4-FFF2-40B4-BE49-F238E27FC236}">
                <a16:creationId xmlns:a16="http://schemas.microsoft.com/office/drawing/2014/main" id="{6EC38F38-5935-49D5-AA85-4182E82D6FF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3965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Content Placeholder 39">
            <a:extLst>
              <a:ext uri="{FF2B5EF4-FFF2-40B4-BE49-F238E27FC236}">
                <a16:creationId xmlns:a16="http://schemas.microsoft.com/office/drawing/2014/main" id="{51C9D5ED-A19A-42A1-9200-C77E39E6F5C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73965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3" name="Content Placeholder 39">
            <a:extLst>
              <a:ext uri="{FF2B5EF4-FFF2-40B4-BE49-F238E27FC236}">
                <a16:creationId xmlns:a16="http://schemas.microsoft.com/office/drawing/2014/main" id="{47A95437-77F3-4E2C-8470-57587793A10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493865" y="2117897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4" name="Content Placeholder 39">
            <a:extLst>
              <a:ext uri="{FF2B5EF4-FFF2-40B4-BE49-F238E27FC236}">
                <a16:creationId xmlns:a16="http://schemas.microsoft.com/office/drawing/2014/main" id="{CB1EA2BE-D294-486E-88F0-2AA9518A6E6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493865" y="4724146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5" name="Content Placeholder 39">
            <a:extLst>
              <a:ext uri="{FF2B5EF4-FFF2-40B4-BE49-F238E27FC236}">
                <a16:creationId xmlns:a16="http://schemas.microsoft.com/office/drawing/2014/main" id="{108734A0-880E-44E2-858F-7AA6C6B0A5A3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493865" y="3420892"/>
            <a:ext cx="4208386" cy="912812"/>
          </a:xfrm>
          <a:prstGeom prst="rect">
            <a:avLst/>
          </a:prstGeom>
        </p:spPr>
        <p:txBody>
          <a:bodyPr/>
          <a:lstStyle>
            <a:lvl1pPr>
              <a:buNone/>
              <a:defRPr kumimoji="0" lang="en-US" sz="1800" b="1" i="0" u="none" strike="noStrike" kern="1200" cap="none" spc="0" normalizeH="0" baseline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n-ea"/>
                <a:cs typeface="Biome Light" panose="020B0303030204020804" pitchFamily="34" charset="0"/>
              </a:defRPr>
            </a:lvl1pPr>
            <a:lvl2pPr marL="0" indent="0">
              <a:buNone/>
              <a:defRPr kumimoji="0" lang="en-US" sz="16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Biome Light" panose="020B0303030204020804" pitchFamily="34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3CED4CD-5348-488E-A883-0486DD57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05213"/>
            <a:ext cx="10693400" cy="830997"/>
          </a:xfrm>
          <a:prstGeom prst="rect">
            <a:avLst/>
          </a:prstGeom>
        </p:spPr>
        <p:txBody>
          <a:bodyPr/>
          <a:lstStyle>
            <a:lvl1pPr>
              <a:defRPr sz="48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0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1AD702D-965C-40E9-8D23-D82E2CFA9E61}"/>
              </a:ext>
            </a:extLst>
          </p:cNvPr>
          <p:cNvSpPr txBox="1">
            <a:spLocks/>
          </p:cNvSpPr>
          <p:nvPr userDrawn="1"/>
        </p:nvSpPr>
        <p:spPr>
          <a:xfrm>
            <a:off x="660396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7BD5F78-1C10-49D6-8616-C9F20406C112}" type="datetime1">
              <a:rPr lang="en-US" sz="1100" smtClean="0">
                <a:solidFill>
                  <a:schemeClr val="accent2"/>
                </a:solidFill>
              </a:rPr>
              <a:pPr/>
              <a:t>9/12/2024</a:t>
            </a:fld>
            <a:endParaRPr lang="en-US" sz="1100" dirty="0">
              <a:solidFill>
                <a:schemeClr val="accent2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E0959-6855-4447-BAEC-D32B47712F07}"/>
              </a:ext>
            </a:extLst>
          </p:cNvPr>
          <p:cNvSpPr txBox="1">
            <a:spLocks/>
          </p:cNvSpPr>
          <p:nvPr userDrawn="1"/>
        </p:nvSpPr>
        <p:spPr>
          <a:xfrm>
            <a:off x="1445526" y="6378906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accent2"/>
                </a:solidFill>
              </a:rPr>
              <a:t>Bank Customer Loan Prediction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3A05B6A-9124-4DBB-843A-84818A8F79FC}"/>
              </a:ext>
            </a:extLst>
          </p:cNvPr>
          <p:cNvSpPr txBox="1">
            <a:spLocks/>
          </p:cNvSpPr>
          <p:nvPr userDrawn="1"/>
        </p:nvSpPr>
        <p:spPr>
          <a:xfrm>
            <a:off x="8805338" y="6378906"/>
            <a:ext cx="2743200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C18C1E5-FB55-42F5-BD6D-9CC153FCDBE6}" type="slidenum">
              <a:rPr lang="en-US" sz="1100" smtClean="0">
                <a:solidFill>
                  <a:schemeClr val="accent4"/>
                </a:solidFill>
              </a:rPr>
              <a:pPr algn="r"/>
              <a:t>‹#›</a:t>
            </a:fld>
            <a:endParaRPr lang="en-US" sz="11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88" r:id="rId3"/>
    <p:sldLayoutId id="2147483681" r:id="rId4"/>
    <p:sldLayoutId id="2147483680" r:id="rId5"/>
    <p:sldLayoutId id="2147483682" r:id="rId6"/>
    <p:sldLayoutId id="2147483677" r:id="rId7"/>
    <p:sldLayoutId id="2147483654" r:id="rId8"/>
    <p:sldLayoutId id="2147483685" r:id="rId9"/>
    <p:sldLayoutId id="2147483684" r:id="rId10"/>
    <p:sldLayoutId id="2147483686" r:id="rId11"/>
    <p:sldLayoutId id="2147483687" r:id="rId12"/>
    <p:sldLayoutId id="214748367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pixabay.com/sk/agenda-pero-2297709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hyperlink" Target="mailto:ngo.tuan12@gmail.com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apartment-architecture-buildings-business-425047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rmenia.eregulations.org/Contacts?l=en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krantiswalke/bank-personal-loan-modelling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Blue glass building">
            <a:extLst>
              <a:ext uri="{FF2B5EF4-FFF2-40B4-BE49-F238E27FC236}">
                <a16:creationId xmlns:a16="http://schemas.microsoft.com/office/drawing/2014/main" id="{E6A5B61D-69C0-4661-AD66-3D72D9A6E8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80000"/>
          </a:blip>
          <a:srcRect t="7802" b="7802"/>
          <a:stretch/>
        </p:blipFill>
        <p:spPr>
          <a:xfrm>
            <a:off x="0" y="0"/>
            <a:ext cx="12192000" cy="6858000"/>
          </a:xfrm>
          <a:blipFill dpi="0" rotWithShape="1"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6" name="Hexagon 5">
            <a:extLst>
              <a:ext uri="{FF2B5EF4-FFF2-40B4-BE49-F238E27FC236}">
                <a16:creationId xmlns:a16="http://schemas.microsoft.com/office/drawing/2014/main" id="{38AF5374-EA50-4722-BB45-6C182E5A1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D837CEB-1A69-4F72-95D4-054D82F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6845" y="2576760"/>
            <a:ext cx="4423377" cy="1695637"/>
          </a:xfrm>
        </p:spPr>
        <p:txBody>
          <a:bodyPr/>
          <a:lstStyle/>
          <a:p>
            <a:r>
              <a:rPr lang="en-US" dirty="0"/>
              <a:t>Bank Customer</a:t>
            </a:r>
            <a:r>
              <a:rPr lang="en-US" sz="4800" dirty="0"/>
              <a:t> Loan Prediction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FAF4E3-C8A2-4861-A67E-040D885F84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mining final project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6DF5064-7AAC-4887-9BD5-FB6BC40A67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2816" y="3938973"/>
            <a:ext cx="3475658" cy="2241553"/>
          </a:xfrm>
        </p:spPr>
        <p:txBody>
          <a:bodyPr/>
          <a:lstStyle/>
          <a:p>
            <a:pPr algn="l"/>
            <a:r>
              <a:rPr lang="en-US" sz="1400" dirty="0"/>
              <a:t>Students: </a:t>
            </a:r>
          </a:p>
          <a:p>
            <a:pPr algn="l"/>
            <a:r>
              <a:rPr lang="en-US" sz="1400" dirty="0"/>
              <a:t>1. Ngô Anh </a:t>
            </a:r>
            <a:r>
              <a:rPr lang="en-US" sz="1400" dirty="0" err="1"/>
              <a:t>Tuấn</a:t>
            </a:r>
            <a:endParaRPr lang="en-US" sz="1400" dirty="0"/>
          </a:p>
          <a:p>
            <a:pPr algn="l"/>
            <a:r>
              <a:rPr lang="en-US" sz="1400" dirty="0"/>
              <a:t>2. Nguyễn </a:t>
            </a:r>
            <a:r>
              <a:rPr lang="en-US" sz="1400" dirty="0" err="1"/>
              <a:t>Mạnh</a:t>
            </a:r>
            <a:r>
              <a:rPr lang="en-US" sz="1400" dirty="0"/>
              <a:t> </a:t>
            </a:r>
            <a:r>
              <a:rPr lang="en-US" sz="1400" dirty="0" err="1"/>
              <a:t>Cường</a:t>
            </a:r>
            <a:endParaRPr lang="en-US" sz="1400" dirty="0"/>
          </a:p>
          <a:p>
            <a:pPr algn="l"/>
            <a:r>
              <a:rPr lang="en-US" sz="1400" dirty="0"/>
              <a:t>3. Hoàng Thái </a:t>
            </a:r>
            <a:r>
              <a:rPr lang="en-US" sz="1400" dirty="0" err="1"/>
              <a:t>Sơn</a:t>
            </a:r>
            <a:endParaRPr lang="en-US" sz="1400" dirty="0"/>
          </a:p>
          <a:p>
            <a:r>
              <a:rPr lang="en-US" sz="1400" dirty="0"/>
              <a:t>Teacher: </a:t>
            </a:r>
            <a:r>
              <a:rPr lang="en-US" sz="1400" dirty="0" err="1"/>
              <a:t>Đoàn</a:t>
            </a:r>
            <a:r>
              <a:rPr lang="en-US" sz="1400" dirty="0"/>
              <a:t> </a:t>
            </a:r>
            <a:r>
              <a:rPr lang="en-US" sz="1400" dirty="0" err="1"/>
              <a:t>Nhật</a:t>
            </a:r>
            <a:r>
              <a:rPr lang="en-US" sz="1400" dirty="0"/>
              <a:t> Quang</a:t>
            </a:r>
          </a:p>
          <a:p>
            <a:r>
              <a:rPr lang="en-US" sz="1400" dirty="0"/>
              <a:t>December 09, 2024</a:t>
            </a:r>
          </a:p>
          <a:p>
            <a:pPr algn="l"/>
            <a:endParaRPr lang="en-US" sz="1400" dirty="0"/>
          </a:p>
        </p:txBody>
      </p:sp>
      <p:sp>
        <p:nvSpPr>
          <p:cNvPr id="21" name="Hexagon 20">
            <a:extLst>
              <a:ext uri="{FF2B5EF4-FFF2-40B4-BE49-F238E27FC236}">
                <a16:creationId xmlns:a16="http://schemas.microsoft.com/office/drawing/2014/main" id="{35FAA64B-9D7A-4109-97E0-B0BAA29C4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Hexagon 15">
            <a:extLst>
              <a:ext uri="{FF2B5EF4-FFF2-40B4-BE49-F238E27FC236}">
                <a16:creationId xmlns:a16="http://schemas.microsoft.com/office/drawing/2014/main" id="{00A0E61B-8139-47E5-862B-C6D87AFF3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B06F39E4-24A5-44F2-BD9A-7E8C8AF27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Hexagon 1">
            <a:extLst>
              <a:ext uri="{FF2B5EF4-FFF2-40B4-BE49-F238E27FC236}">
                <a16:creationId xmlns:a16="http://schemas.microsoft.com/office/drawing/2014/main" id="{62F7433A-0BB9-4B38-A96F-AB1B77772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93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3C88FD-DD40-5D8B-E97C-7B7CE7BFB4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74180-608E-621F-477E-FA5EDE8C8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424" y="127592"/>
            <a:ext cx="9615152" cy="659217"/>
          </a:xfrm>
        </p:spPr>
        <p:txBody>
          <a:bodyPr anchor="t"/>
          <a:lstStyle/>
          <a:p>
            <a:r>
              <a:rPr lang="en-US" dirty="0"/>
              <a:t>Visualization Data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9B2ACE2C-2C13-D66F-EC09-FF90382D22F1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9C2BF6-A661-95B7-9837-C8C5E1F8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424" y="1904238"/>
            <a:ext cx="9615152" cy="392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121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68A4A-0463-5E0B-54B8-997BFF1AE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9CA4A5-F258-E848-C86C-3A34929AC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35115"/>
            <a:ext cx="10006488" cy="493309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9869721-C451-C394-E3FA-510E2AC75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Visualization Data</a:t>
            </a:r>
          </a:p>
        </p:txBody>
      </p:sp>
    </p:spTree>
    <p:extLst>
      <p:ext uri="{BB962C8B-B14F-4D97-AF65-F5344CB8AC3E}">
        <p14:creationId xmlns:p14="http://schemas.microsoft.com/office/powerpoint/2010/main" val="1363488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C10E0-4938-6AC6-1D3C-B8AFA9417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4D8B0B95-0AB0-8A37-B39A-85D3214DD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E5DFEE-CA44-1546-8B3F-435F20C34D18}"/>
              </a:ext>
            </a:extLst>
          </p:cNvPr>
          <p:cNvSpPr txBox="1"/>
          <p:nvPr/>
        </p:nvSpPr>
        <p:spPr>
          <a:xfrm>
            <a:off x="547294" y="1110977"/>
            <a:ext cx="56833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Correlation matrix between data fields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Fields ‘Age' and ‘Experience' have similar correlation values so we will remove them from the classification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607AEE-1B8D-9E11-F6B0-56E94D03D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795" y="1110977"/>
            <a:ext cx="5300911" cy="492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6378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9625B-EFF6-EA59-27BF-88E49AF16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6FA1A6C6-2C2D-10C4-077D-0A5DFE9B6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592"/>
            <a:ext cx="10006488" cy="659217"/>
          </a:xfrm>
        </p:spPr>
        <p:txBody>
          <a:bodyPr anchor="t"/>
          <a:lstStyle/>
          <a:p>
            <a:r>
              <a:rPr lang="en-US" dirty="0"/>
              <a:t>Data analysis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8D4B48-D20B-5E42-E1BE-3AF2557AEA4E}"/>
              </a:ext>
            </a:extLst>
          </p:cNvPr>
          <p:cNvSpPr txBox="1"/>
          <p:nvPr/>
        </p:nvSpPr>
        <p:spPr>
          <a:xfrm>
            <a:off x="1346791" y="765544"/>
            <a:ext cx="100064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Drop columns</a:t>
            </a:r>
            <a:r>
              <a:rPr lang="vi-V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Age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and</a:t>
            </a:r>
            <a:r>
              <a:rPr lang="vi-VN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Experience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Scatter graph 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</a:rPr>
              <a:t>of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B7D8A7-99FF-32A0-4605-018506F1F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791" y="1164101"/>
            <a:ext cx="9066028" cy="506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88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44BE9D-C8A1-1F27-C976-4C05CA23DB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56F65F1E-2C64-A778-311C-0E997A5206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94470B-1955-5C34-A126-9D4C21B375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D2EA9A54-68E0-B97C-2885-3B9F562DE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2581181"/>
            <a:ext cx="3924934" cy="1695637"/>
          </a:xfrm>
        </p:spPr>
        <p:txBody>
          <a:bodyPr/>
          <a:lstStyle/>
          <a:p>
            <a:pPr algn="ctr"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Modeling Approach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429071-F522-8CC5-7E23-CD1D93242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B0C9CD-3037-2D57-9F14-C316CA009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4172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F07F0-63CD-36C7-9852-FA125C51A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4E695-270E-5850-7A84-98D957AAD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Implementation Steps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8CE1D16E-2EDA-EA6C-AF1A-74BDF4B9495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06CC5B97-A00D-2D97-7492-5CE2203C465D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0C40EE-7DC9-1B10-6FAB-0336EC62D1F9}"/>
              </a:ext>
            </a:extLst>
          </p:cNvPr>
          <p:cNvSpPr txBox="1"/>
          <p:nvPr/>
        </p:nvSpPr>
        <p:spPr>
          <a:xfrm>
            <a:off x="660400" y="1221313"/>
            <a:ext cx="74557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Split data into train/test sets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Train model with cross-validation</a:t>
            </a: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Evaluate model using metrics 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Precision, Recall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742950" lvl="1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curve &amp; AUC</a:t>
            </a: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Tune hyperparameters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Clr>
                <a:schemeClr val="accent4"/>
              </a:buClr>
              <a:buFont typeface="+mj-lt"/>
              <a:buAutoNum type="arabicPeriod"/>
            </a:pPr>
            <a:r>
              <a:rPr lang="en-US" sz="1600" dirty="0"/>
              <a:t>Compare results between models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329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053E3-4C9F-827A-7112-7C58A0A72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BF5D8-CDEF-9EDF-EEF4-FE010DA4A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sz="4200" dirty="0"/>
              <a:t>Data Initialization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EB90150B-A1CE-7FF8-794E-D8436DCEB89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68C8FD4-C78F-7B7A-370A-B59863BFB1AA}"/>
              </a:ext>
            </a:extLst>
          </p:cNvPr>
          <p:cNvSpPr txBox="1"/>
          <p:nvPr/>
        </p:nvSpPr>
        <p:spPr>
          <a:xfrm>
            <a:off x="660400" y="1033700"/>
            <a:ext cx="3092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Data after preprocessing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Initialize X set and y set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Split data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94C0C65-E52C-86A2-142E-2AD6AC097A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191" y="1033700"/>
            <a:ext cx="5493032" cy="3797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051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A1AA548-FD25-A799-8ED3-C1FBFDC3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4E90C032-6CAE-A1A6-1C48-2BC30221CDF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973C0455-D2BD-6938-2B6F-D3A6EA380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6F5EEA-F49B-B84B-5819-6DE61554A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692878"/>
          </a:xfrm>
        </p:spPr>
        <p:txBody>
          <a:bodyPr/>
          <a:lstStyle/>
          <a:p>
            <a:pPr rtl="0" eaLnBrk="1" latinLnBrk="0" hangingPunct="1"/>
            <a: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Logistic Regression</a:t>
            </a:r>
            <a:b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36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Model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BFB8E62-CBF9-A573-0470-A4799786B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3CEE65F-AB95-1BB8-87EB-80B8BECE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12F0705-C57A-55BA-6D02-AF14D667D6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33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D784D-696B-1FC6-BFAA-A67C0C895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A153B-FE72-3A59-2B07-F434BC8A2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Logistic Regression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32DB682A-29D1-C90B-13F4-41A7F71E55F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8349D6-4571-4F47-E3E3-2A5AA59390E3}"/>
              </a:ext>
            </a:extLst>
          </p:cNvPr>
          <p:cNvSpPr txBox="1"/>
          <p:nvPr/>
        </p:nvSpPr>
        <p:spPr>
          <a:xfrm>
            <a:off x="660400" y="1033700"/>
            <a:ext cx="30923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Initialize X trained dataset and X test dataset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EEB196-5D3C-CF48-1CC8-7F3C403365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776" y="877334"/>
            <a:ext cx="5969307" cy="561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32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C1DD8-5E30-A9A0-E0A0-50830B389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4047A-7E5B-0506-0A60-586C5FE3F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Tunning LR hyper params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58C6564D-BA5A-E88C-545A-E83DBBBBAF0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D62E11-7D39-580F-E4A7-BA77C4A65158}"/>
              </a:ext>
            </a:extLst>
          </p:cNvPr>
          <p:cNvSpPr txBox="1"/>
          <p:nvPr/>
        </p:nvSpPr>
        <p:spPr>
          <a:xfrm>
            <a:off x="660400" y="1033700"/>
            <a:ext cx="3092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GridSearchCV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for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tunner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8CCBF-19AE-FD19-F37F-A3C9389D4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603" y="1033700"/>
            <a:ext cx="3918151" cy="343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8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EF304F5-32C5-4869-B185-859B56785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21C28F5-3CA3-4B78-B5C9-550C00BB317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Problem and Motivation Statement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Project process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Modeling Approach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Experiments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Evaluation and discussion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1CE2008D-DBCE-465F-90DA-B28A4E52513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5340" r="15340"/>
          <a:stretch/>
        </p:blipFill>
        <p:spPr/>
      </p:pic>
    </p:spTree>
    <p:extLst>
      <p:ext uri="{BB962C8B-B14F-4D97-AF65-F5344CB8AC3E}">
        <p14:creationId xmlns:p14="http://schemas.microsoft.com/office/powerpoint/2010/main" val="13419010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3C5E31-D2EF-EBA5-63EF-F2CFC0E83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87278-4AF6-10E6-37D6-6A0EA4F1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Best Logistic Regression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0A6596A3-267B-EB10-4335-A1FEFAB6928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335BB7-0862-ACE7-FE7D-D6F68E702F9E}"/>
              </a:ext>
            </a:extLst>
          </p:cNvPr>
          <p:cNvSpPr txBox="1"/>
          <p:nvPr/>
        </p:nvSpPr>
        <p:spPr>
          <a:xfrm>
            <a:off x="660400" y="1033700"/>
            <a:ext cx="3092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Metrics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Recall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4E9B9-7296-12F8-9BDC-167AADE96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787" y="958723"/>
            <a:ext cx="4394426" cy="494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05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10B047-1034-1C4B-C43D-FF38619A9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3B735A5-B2EE-3C39-9619-BE3BF61586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A714977-04EE-341E-4CA0-93ED3C9A3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753D339-9632-B640-8B06-1972B4C09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1461086"/>
          </a:xfrm>
        </p:spPr>
        <p:txBody>
          <a:bodyPr/>
          <a:lstStyle/>
          <a:p>
            <a:pPr rtl="0" eaLnBrk="1" latinLnBrk="0" hangingPunct="1"/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KNN</a:t>
            </a:r>
            <a:b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</a:br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Model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20B3A4DD-D074-207A-85DB-16858FF47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BAD7657-4CD5-1EC2-0C6E-9851AF17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A677DD-0B6E-1BCE-1FB5-F6231A418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2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76055-2735-ED82-04F1-75F16E4BD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9D4EB-3935-6578-D276-AB6EC8EE6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KNN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62DE2310-A5F1-60F1-85AA-A5A2492C3D4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DB7F97-5069-91F7-C5C3-3A01835DE3F3}"/>
              </a:ext>
            </a:extLst>
          </p:cNvPr>
          <p:cNvSpPr txBox="1"/>
          <p:nvPr/>
        </p:nvSpPr>
        <p:spPr>
          <a:xfrm>
            <a:off x="660400" y="1033700"/>
            <a:ext cx="3092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Scale data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/>
              <a:t>Metrics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853E01-0B23-BED1-B8BA-DF0277F0A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151" y="757259"/>
            <a:ext cx="5969307" cy="5677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792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E7E27-C4D1-EE0C-C4C3-920A94A69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4E953-BA27-E76A-2487-FFB8EB6B8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Tunning KNN hyper params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990BEF9C-896C-B0FC-596F-01BAD66539D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F366E9-9F5F-C673-8832-AD31766A8006}"/>
              </a:ext>
            </a:extLst>
          </p:cNvPr>
          <p:cNvSpPr txBox="1"/>
          <p:nvPr/>
        </p:nvSpPr>
        <p:spPr>
          <a:xfrm>
            <a:off x="660400" y="1033700"/>
            <a:ext cx="30923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Initialization KNN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tunner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430697-DC3D-1D20-4628-616FB202C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8423" y="840966"/>
            <a:ext cx="4915153" cy="443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8673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440408-4BEA-5045-99B9-BE3B866499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869C2-A995-7F11-59BE-6725E7386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99240"/>
            <a:ext cx="8100828" cy="658019"/>
          </a:xfrm>
        </p:spPr>
        <p:txBody>
          <a:bodyPr/>
          <a:lstStyle/>
          <a:p>
            <a:r>
              <a:rPr lang="en-US" sz="4200" dirty="0"/>
              <a:t>Best KNN model</a:t>
            </a:r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AEC17F65-E03B-F3A9-C9EE-2E5197D8C477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930809" y="0"/>
            <a:ext cx="2261191" cy="120409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F7A6B6-3D9F-CA61-6538-F6705FBA22A1}"/>
              </a:ext>
            </a:extLst>
          </p:cNvPr>
          <p:cNvSpPr txBox="1"/>
          <p:nvPr/>
        </p:nvSpPr>
        <p:spPr>
          <a:xfrm>
            <a:off x="660400" y="1033700"/>
            <a:ext cx="30923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4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Model Metrics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Precision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Recall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F1-score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Roc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Auc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3EF30-CBD0-7798-3926-8A4609F3F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344" y="777738"/>
            <a:ext cx="5099312" cy="53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6091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Hexagon 23">
            <a:extLst>
              <a:ext uri="{FF2B5EF4-FFF2-40B4-BE49-F238E27FC236}">
                <a16:creationId xmlns:a16="http://schemas.microsoft.com/office/drawing/2014/main" id="{8DC04250-3EFF-4260-841A-83A3745A3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29116" y="1618612"/>
            <a:ext cx="685800" cy="604157"/>
          </a:xfrm>
          <a:prstGeom prst="hexagon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73AA3A47-BB43-4280-BD7B-7095FEBBB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55351" y="1618612"/>
            <a:ext cx="685800" cy="604157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Comparison Results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4CA3F56-6B4F-4DFF-B133-DBA85DE68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418505" y="1918840"/>
            <a:ext cx="250694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C156482F-4317-491F-AFBA-E1AC4F3EE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50797" y="1918840"/>
            <a:ext cx="2487168" cy="301502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2A33B70-9718-4660-A2AE-8C514CC59259}"/>
              </a:ext>
            </a:extLst>
          </p:cNvPr>
          <p:cNvSpPr txBox="1"/>
          <p:nvPr/>
        </p:nvSpPr>
        <p:spPr>
          <a:xfrm>
            <a:off x="3357869" y="1751413"/>
            <a:ext cx="604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LR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8B5CD73-11BC-43DA-910C-ABCDC49C4233}"/>
              </a:ext>
            </a:extLst>
          </p:cNvPr>
          <p:cNvSpPr txBox="1"/>
          <p:nvPr/>
        </p:nvSpPr>
        <p:spPr>
          <a:xfrm>
            <a:off x="7807461" y="1751413"/>
            <a:ext cx="7570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cs typeface="Biome Light" panose="020B0303030204020804" pitchFamily="34" charset="0"/>
              </a:rPr>
              <a:t>KNN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97234-38E0-4114-A29F-508805824B65}"/>
              </a:ext>
            </a:extLst>
          </p:cNvPr>
          <p:cNvSpPr txBox="1"/>
          <p:nvPr/>
        </p:nvSpPr>
        <p:spPr>
          <a:xfrm>
            <a:off x="2605597" y="2699379"/>
            <a:ext cx="2085110" cy="1858444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Best metrics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Accuracy: 0.9500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Precision: 0.8481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Recall: 0.6381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F1-Score: 0.7283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ROC AUC: 0.9562</a:t>
            </a:r>
            <a:endParaRPr lang="en-US" sz="1400" dirty="0">
              <a:cs typeface="Biome Light" panose="020B03030302040208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9E278-8976-4219-B8E5-16D2E65CD0E0}"/>
              </a:ext>
            </a:extLst>
          </p:cNvPr>
          <p:cNvSpPr txBox="1"/>
          <p:nvPr/>
        </p:nvSpPr>
        <p:spPr>
          <a:xfrm>
            <a:off x="7151826" y="2699379"/>
            <a:ext cx="2085110" cy="1858444"/>
          </a:xfrm>
          <a:prstGeom prst="rect">
            <a:avLst/>
          </a:prstGeom>
          <a:noFill/>
        </p:spPr>
        <p:txBody>
          <a:bodyPr wrap="square" rIns="0" rtlCol="0">
            <a:noAutofit/>
          </a:bodyPr>
          <a:lstStyle/>
          <a:p>
            <a:pPr algn="ctr"/>
            <a:r>
              <a:rPr lang="en-US" b="1" dirty="0">
                <a:latin typeface="+mj-lt"/>
                <a:cs typeface="Biome Light" panose="020B0303030204020804" pitchFamily="34" charset="0"/>
              </a:rPr>
              <a:t>Best metrics</a:t>
            </a:r>
            <a:br>
              <a:rPr lang="en-US" b="1" dirty="0">
                <a:latin typeface="+mj-lt"/>
                <a:cs typeface="Biome Light" panose="020B0303030204020804" pitchFamily="34" charset="0"/>
              </a:rPr>
            </a:br>
            <a:endParaRPr lang="en-US" b="1" dirty="0">
              <a:latin typeface="+mj-lt"/>
              <a:cs typeface="Biome Light" panose="020B0303030204020804" pitchFamily="34" charset="0"/>
            </a:endParaRP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Accuracy: 0.9800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Precision: 0.9670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Recall: 0.8381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F1-Score: 0.8980</a:t>
            </a:r>
          </a:p>
          <a:p>
            <a:pPr algn="ctr"/>
            <a:r>
              <a:rPr lang="en-US" sz="1400" b="0" i="0" u="none" strike="noStrike" dirty="0">
                <a:effectLst/>
                <a:cs typeface="Biome Light" panose="020B0303030204020804" pitchFamily="34" charset="0"/>
              </a:rPr>
              <a:t>ROC AUC: 0.9449</a:t>
            </a:r>
            <a:endParaRPr lang="en-US" sz="1400" dirty="0">
              <a:cs typeface="Biome Light" panose="020B03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3140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Reflection of city at dusk on mirrored building">
            <a:extLst>
              <a:ext uri="{FF2B5EF4-FFF2-40B4-BE49-F238E27FC236}">
                <a16:creationId xmlns:a16="http://schemas.microsoft.com/office/drawing/2014/main" id="{80F641B8-D4CB-4B34-AF57-A526981DEDA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80000"/>
          </a:blip>
          <a:srcRect t="6692" b="6692"/>
          <a:stretch/>
        </p:blipFill>
        <p:spPr>
          <a:xfrm>
            <a:off x="-5606" y="0"/>
            <a:ext cx="12192000" cy="68580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8461F53-81E4-4F48-8B4D-56B6013B1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52800" y="685800"/>
            <a:ext cx="5486400" cy="5486400"/>
          </a:xfrm>
          <a:prstGeom prst="ellipse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0CA4A65-0235-4CB2-B09E-4E2D8F223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6802" y="3082561"/>
            <a:ext cx="4007183" cy="692878"/>
          </a:xfrm>
        </p:spPr>
        <p:txBody>
          <a:bodyPr/>
          <a:lstStyle/>
          <a:p>
            <a:pPr rtl="0" eaLnBrk="1" latinLnBrk="0" hangingPunct="1"/>
            <a:r>
              <a:rPr lang="en-US" sz="4200" kern="1200" dirty="0">
                <a:solidFill>
                  <a:srgbClr val="FFFFFF"/>
                </a:solidFill>
                <a:effectLst/>
                <a:latin typeface="Calibri Light" panose="020F0302020204030204" pitchFamily="34" charset="0"/>
                <a:ea typeface="+mn-ea"/>
                <a:cs typeface="+mn-cs"/>
              </a:rPr>
              <a:t>DISCUSSION</a:t>
            </a:r>
            <a:endParaRPr lang="en-US" sz="420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33AD71F-DA66-44DD-B812-447839E53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38160" y="5669280"/>
            <a:ext cx="502920" cy="5029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A7CF27D1-2BD8-40D7-A92B-834F8A4F7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5463" y="1295169"/>
            <a:ext cx="692878" cy="692878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90F2B13-F976-4C2D-883C-E495CDF04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398520" y="904895"/>
            <a:ext cx="251460" cy="2514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3997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88C20CF-C1EE-4092-B52D-FD4AB2AB250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Team Members</a:t>
            </a:r>
          </a:p>
        </p:txBody>
      </p:sp>
      <p:pic>
        <p:nvPicPr>
          <p:cNvPr id="48" name="Picture Placeholder 47">
            <a:extLst>
              <a:ext uri="{FF2B5EF4-FFF2-40B4-BE49-F238E27FC236}">
                <a16:creationId xmlns:a16="http://schemas.microsoft.com/office/drawing/2014/main" id="{3DA3586E-5B97-49E4-B090-AD9D2A9C4F80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6897" b="6897"/>
          <a:stretch/>
        </p:blipFill>
        <p:spPr>
          <a:xfrm>
            <a:off x="2860742" y="2555551"/>
            <a:ext cx="1484985" cy="1280160"/>
          </a:xfrm>
        </p:spPr>
      </p:pic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E83F2E96-9C2D-4D1E-96F8-93A9DB1304A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534303" y="4172761"/>
            <a:ext cx="2139696" cy="344312"/>
          </a:xfrm>
        </p:spPr>
        <p:txBody>
          <a:bodyPr/>
          <a:lstStyle/>
          <a:p>
            <a:r>
              <a:rPr lang="en-US" dirty="0"/>
              <a:t>Ngô Anh </a:t>
            </a:r>
            <a:r>
              <a:rPr lang="en-US" dirty="0" err="1"/>
              <a:t>Tuấn</a:t>
            </a: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7AB1F14-3A1E-4057-A473-9975BA59F0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4304" y="4588259"/>
            <a:ext cx="2139696" cy="344312"/>
          </a:xfrm>
        </p:spPr>
        <p:txBody>
          <a:bodyPr/>
          <a:lstStyle/>
          <a:p>
            <a:r>
              <a:rPr lang="en-US" dirty="0"/>
              <a:t>Member</a:t>
            </a:r>
          </a:p>
        </p:txBody>
      </p:sp>
      <p:pic>
        <p:nvPicPr>
          <p:cNvPr id="50" name="Picture Placeholder 49">
            <a:extLst>
              <a:ext uri="{FF2B5EF4-FFF2-40B4-BE49-F238E27FC236}">
                <a16:creationId xmlns:a16="http://schemas.microsoft.com/office/drawing/2014/main" id="{EC2CC961-DBF2-4A0D-A6B3-7A630D18573F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 t="6897" b="6897"/>
          <a:stretch/>
        </p:blipFill>
        <p:spPr>
          <a:xfrm>
            <a:off x="5353508" y="2555551"/>
            <a:ext cx="1484985" cy="128016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2F15E5CC-C708-41FE-A7A3-053E1BC87F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17060" y="4172761"/>
            <a:ext cx="2570169" cy="344312"/>
          </a:xfrm>
        </p:spPr>
        <p:txBody>
          <a:bodyPr/>
          <a:lstStyle/>
          <a:p>
            <a:r>
              <a:rPr lang="en-US" dirty="0"/>
              <a:t>Nguyễn </a:t>
            </a:r>
            <a:r>
              <a:rPr lang="en-US" dirty="0" err="1"/>
              <a:t>Mạnh</a:t>
            </a:r>
            <a:r>
              <a:rPr lang="en-US" dirty="0"/>
              <a:t> </a:t>
            </a:r>
            <a:r>
              <a:rPr lang="en-US" dirty="0" err="1"/>
              <a:t>Cường</a:t>
            </a:r>
            <a:endParaRPr lang="en-US" dirty="0"/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7F4ED7E2-1BC8-493D-91C3-FB23BE9F244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Member</a:t>
            </a:r>
          </a:p>
        </p:txBody>
      </p:sp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E531F544-C55C-4602-B4B8-F5660B7ED48E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3"/>
          <a:srcRect t="6897" b="6897"/>
          <a:stretch/>
        </p:blipFill>
        <p:spPr>
          <a:xfrm>
            <a:off x="7928528" y="2555551"/>
            <a:ext cx="1484985" cy="1280160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00F09FF-0051-4C2F-8747-35EDBE996D0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601173" y="4172761"/>
            <a:ext cx="2139696" cy="344312"/>
          </a:xfrm>
        </p:spPr>
        <p:txBody>
          <a:bodyPr/>
          <a:lstStyle/>
          <a:p>
            <a:r>
              <a:rPr lang="en-US" dirty="0"/>
              <a:t>Hoàng Thái </a:t>
            </a:r>
            <a:r>
              <a:rPr lang="en-US" dirty="0" err="1"/>
              <a:t>Sơn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D525FBF8-C8AC-493A-AC3E-6E93DBC80B0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601174" y="4588259"/>
            <a:ext cx="2139696" cy="344312"/>
          </a:xfrm>
        </p:spPr>
        <p:txBody>
          <a:bodyPr/>
          <a:lstStyle/>
          <a:p>
            <a:r>
              <a:rPr lang="en-US" dirty="0"/>
              <a:t>Member</a:t>
            </a:r>
          </a:p>
        </p:txBody>
      </p:sp>
    </p:spTree>
    <p:extLst>
      <p:ext uri="{BB962C8B-B14F-4D97-AF65-F5344CB8AC3E}">
        <p14:creationId xmlns:p14="http://schemas.microsoft.com/office/powerpoint/2010/main" val="34017487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A4448-4930-46E0-AD53-50021D9D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F6824-E409-4436-9F53-FF50E9FB0C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look forward to working together.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A59C11-3050-4901-B63B-0164B191B9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7699" y="4953919"/>
            <a:ext cx="4739464" cy="759470"/>
          </a:xfrm>
        </p:spPr>
        <p:txBody>
          <a:bodyPr/>
          <a:lstStyle/>
          <a:p>
            <a:r>
              <a:rPr lang="en-US" dirty="0"/>
              <a:t>Contact</a:t>
            </a:r>
          </a:p>
          <a:p>
            <a:r>
              <a:rPr lang="en-US" dirty="0">
                <a:hlinkClick r:id="rId2"/>
              </a:rPr>
              <a:t>&lt;Ngô Anh </a:t>
            </a:r>
            <a:r>
              <a:rPr lang="en-US" dirty="0" err="1">
                <a:hlinkClick r:id="rId2"/>
              </a:rPr>
              <a:t>Tuấn</a:t>
            </a:r>
            <a:r>
              <a:rPr lang="en-US" dirty="0">
                <a:hlinkClick r:id="rId2"/>
              </a:rPr>
              <a:t>&gt;ngo.tuan12@gmail.com</a:t>
            </a:r>
            <a:r>
              <a:rPr lang="en-US" dirty="0"/>
              <a:t> </a:t>
            </a:r>
          </a:p>
        </p:txBody>
      </p:sp>
      <p:pic>
        <p:nvPicPr>
          <p:cNvPr id="20" name="Picture Placeholder 8" descr="close up of bridge">
            <a:extLst>
              <a:ext uri="{FF2B5EF4-FFF2-40B4-BE49-F238E27FC236}">
                <a16:creationId xmlns:a16="http://schemas.microsoft.com/office/drawing/2014/main" id="{2EC47CED-7A85-4080-9C7C-3921E48924A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7082" r="17082"/>
          <a:stretch/>
        </p:blipFill>
        <p:spPr>
          <a:xfrm>
            <a:off x="5888038" y="533400"/>
            <a:ext cx="5541962" cy="5611813"/>
          </a:xfrm>
        </p:spPr>
      </p:pic>
    </p:spTree>
    <p:extLst>
      <p:ext uri="{BB962C8B-B14F-4D97-AF65-F5344CB8AC3E}">
        <p14:creationId xmlns:p14="http://schemas.microsoft.com/office/powerpoint/2010/main" val="715534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1EF53E3-F88C-4203-A489-8C9D57513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429828" cy="830997"/>
          </a:xfrm>
        </p:spPr>
        <p:txBody>
          <a:bodyPr/>
          <a:lstStyle/>
          <a:p>
            <a:r>
              <a:rPr lang="en-US" sz="3600" dirty="0"/>
              <a:t>Problem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F03AADD-A4FE-4CE8-944C-3F9C9777F0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8372" y="2044700"/>
            <a:ext cx="5967228" cy="35607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Predicting customers' loan borrowing capability is a crucial task for banks and financial institutions. ​</a:t>
            </a:r>
          </a:p>
          <a:p>
            <a:pPr marL="0" indent="0">
              <a:buNone/>
            </a:pPr>
            <a:r>
              <a:rPr lang="en-US" sz="1800" dirty="0"/>
              <a:t>Problems encountered when classifying customer loan capability:</a:t>
            </a:r>
          </a:p>
          <a:p>
            <a:r>
              <a:rPr lang="en-US" sz="1600" dirty="0"/>
              <a:t>Increased risk of bad debt due to incorrect assessment of repayment ability</a:t>
            </a:r>
            <a:endParaRPr lang="vi-VN" sz="1600" dirty="0"/>
          </a:p>
          <a:p>
            <a:r>
              <a:rPr lang="en-US" sz="1600" dirty="0"/>
              <a:t>Waste of marketing resources when targeting wrong customers</a:t>
            </a:r>
            <a:endParaRPr lang="vi-VN" sz="1600" dirty="0"/>
          </a:p>
          <a:p>
            <a:r>
              <a:rPr lang="vi-VN" sz="1600" dirty="0"/>
              <a:t> </a:t>
            </a:r>
            <a:r>
              <a:rPr lang="en-US" sz="1600" dirty="0"/>
              <a:t>Impact on bank's reputation and brand</a:t>
            </a:r>
            <a:endParaRPr lang="vi-VN" sz="1600" dirty="0"/>
          </a:p>
          <a:p>
            <a:r>
              <a:rPr lang="vi-VN" sz="1600" dirty="0"/>
              <a:t> </a:t>
            </a:r>
            <a:r>
              <a:rPr lang="en-US" sz="1600" dirty="0"/>
              <a:t>Increased debt management and processing costs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EAB7860-C105-46A8-8B51-C886DCFAB5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9117" r="19117"/>
          <a:stretch/>
        </p:blipFill>
        <p:spPr/>
      </p:pic>
    </p:spTree>
    <p:extLst>
      <p:ext uri="{BB962C8B-B14F-4D97-AF65-F5344CB8AC3E}">
        <p14:creationId xmlns:p14="http://schemas.microsoft.com/office/powerpoint/2010/main" val="369677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049EA2C-A112-AFFB-6249-B3EF86CE9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907FD47-012C-B921-CD48-194339795C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399" y="805213"/>
            <a:ext cx="6429828" cy="830997"/>
          </a:xfrm>
        </p:spPr>
        <p:txBody>
          <a:bodyPr/>
          <a:lstStyle/>
          <a:p>
            <a:r>
              <a:rPr lang="en-US" sz="3600" dirty="0"/>
              <a:t>Motivation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B6B9056-C11F-D88A-0096-3FBB78E5B1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38372" y="2044700"/>
            <a:ext cx="5967228" cy="356076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Benefits achieved when solving the problem</a:t>
            </a:r>
            <a:r>
              <a:rPr lang="en-US" dirty="0"/>
              <a:t>: ​</a:t>
            </a:r>
          </a:p>
          <a:p>
            <a:r>
              <a:rPr lang="en-US" sz="1600" dirty="0"/>
              <a:t>Increase lending efficiency</a:t>
            </a:r>
            <a:endParaRPr lang="vi-VN" sz="1600" dirty="0"/>
          </a:p>
          <a:p>
            <a:r>
              <a:rPr lang="en-US" sz="1600" dirty="0"/>
              <a:t>Improve customer service capabilities</a:t>
            </a:r>
            <a:endParaRPr lang="vi-VN" sz="1600" dirty="0"/>
          </a:p>
          <a:p>
            <a:r>
              <a:rPr lang="en-US" sz="1600" dirty="0"/>
              <a:t>Reduce risks during lending process</a:t>
            </a:r>
          </a:p>
          <a:p>
            <a:r>
              <a:rPr lang="en-US" sz="1600" dirty="0"/>
              <a:t>Enhance risk management capabilities</a:t>
            </a: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7C141FC4-09CE-29A5-2D9B-C69096311DB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470" r="20470"/>
          <a:stretch/>
        </p:blipFill>
        <p:spPr/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3F6FF4-EE6C-7478-DF48-7CD623FBF392}"/>
              </a:ext>
            </a:extLst>
          </p:cNvPr>
          <p:cNvSpPr txBox="1"/>
          <p:nvPr/>
        </p:nvSpPr>
        <p:spPr>
          <a:xfrm>
            <a:off x="7090227" y="6179217"/>
            <a:ext cx="4441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armenia.eregulations.org/Contacts?l=en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125075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067ABCFB-135D-465A-8D06-3042F9E75BB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310966-9752-4035-9DD5-FFBC93FC0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D9E7E43-0082-4819-947F-94AD5664F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3027805"/>
            <a:ext cx="3924934" cy="802389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Project process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F64F07-1F8D-4F69-87E4-03E837E97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0393EC-C7F4-46AA-8768-FF7CD4DE0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251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E57D75-C708-DD93-294C-3D4553674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7CE3A-151D-1740-8385-923508DD0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Collect data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BE2385E1-114B-A13F-DC6B-A6572748A02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0702BD-6C98-0E41-9977-699031C55F1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439" y="1057241"/>
            <a:ext cx="8694774" cy="387671"/>
          </a:xfrm>
        </p:spPr>
        <p:txBody>
          <a:bodyPr/>
          <a:lstStyle/>
          <a:p>
            <a:pPr marL="0" indent="0"/>
            <a:r>
              <a:rPr lang="en-US" sz="1600" dirty="0"/>
              <a:t>Dataset </a:t>
            </a:r>
            <a:r>
              <a:rPr lang="en-US" sz="1600" dirty="0">
                <a:hlinkClick r:id="rId3"/>
              </a:rPr>
              <a:t>https://www.kaggle.com/datasets/krantiswalke/bank-personal-loan-modelling</a:t>
            </a:r>
            <a:r>
              <a:rPr lang="en-US" sz="1600" dirty="0"/>
              <a:t> 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D799846-EE15-1AA8-AA37-2C9366623CAF}"/>
              </a:ext>
            </a:extLst>
          </p:cNvPr>
          <p:cNvSpPr txBox="1">
            <a:spLocks/>
          </p:cNvSpPr>
          <p:nvPr/>
        </p:nvSpPr>
        <p:spPr>
          <a:xfrm>
            <a:off x="694439" y="1854676"/>
            <a:ext cx="5061319" cy="4163349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1. ID : Customer ID</a:t>
            </a:r>
          </a:p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2. Age : Customer's age in completed years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3. Experience : Years of professional experience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4. Income : Annual income of the customer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5. ZIP Code : Home Address ZIP code.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6. Family : Family size of the customer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7. </a:t>
            </a:r>
            <a:r>
              <a:rPr lang="en-US" sz="1400" b="0" i="0" dirty="0" err="1">
                <a:solidFill>
                  <a:srgbClr val="3C4043"/>
                </a:solidFill>
                <a:effectLst/>
                <a:latin typeface="inherit"/>
              </a:rPr>
              <a:t>CCAvg</a:t>
            </a: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 : Avg. spending on credit cards per month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8. Education : Education Level.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“1”: Undergrad;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“2”: Graduate;</a:t>
            </a:r>
            <a:b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</a:b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	“3”: Advanced/Professional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9. </a:t>
            </a:r>
            <a:r>
              <a:rPr lang="en-US" sz="1400" b="0" i="0" dirty="0">
                <a:solidFill>
                  <a:srgbClr val="3C4043"/>
                </a:solidFill>
                <a:effectLst/>
                <a:latin typeface="inherit"/>
              </a:rPr>
              <a:t>Mortgage : Value of house mortgage if any. ($000)</a:t>
            </a:r>
          </a:p>
          <a:p>
            <a:pPr marL="0" indent="0"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9518E72B-2B6B-5745-9EAF-37DB77DFC3FF}"/>
              </a:ext>
            </a:extLst>
          </p:cNvPr>
          <p:cNvSpPr txBox="1">
            <a:spLocks/>
          </p:cNvSpPr>
          <p:nvPr/>
        </p:nvSpPr>
        <p:spPr>
          <a:xfrm>
            <a:off x="5872495" y="1854675"/>
            <a:ext cx="5061319" cy="4163349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10. Personal Loan : Did this customer accept the personal loan offered in the last campaign?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11. Securities Account : Does the customer have a securities account with the bank?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12. CD Account : Does the customer have a certificate of deposit (CD) account with the bank?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13. Online : Does the customer use internet banking facilities?</a:t>
            </a:r>
          </a:p>
          <a:p>
            <a:pPr algn="l" fontAlgn="base"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en-US" sz="1400" b="0" i="0" dirty="0">
                <a:solidFill>
                  <a:srgbClr val="3C4043"/>
                </a:solidFill>
                <a:effectLst/>
                <a:latin typeface="Inter"/>
              </a:rPr>
              <a:t>14. Credit card : Does the customer use a credit card issued by</a:t>
            </a: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dirty="0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957877FF-1A05-8F56-BF90-FAD44B31E9AA}"/>
              </a:ext>
            </a:extLst>
          </p:cNvPr>
          <p:cNvSpPr txBox="1">
            <a:spLocks/>
          </p:cNvSpPr>
          <p:nvPr/>
        </p:nvSpPr>
        <p:spPr>
          <a:xfrm>
            <a:off x="697984" y="1535704"/>
            <a:ext cx="8694774" cy="3876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en-US" sz="1600" dirty="0"/>
              <a:t>Data structure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17012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78D181-63AD-C00A-E4B7-EA3FD6B46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54E19-5609-6F34-3444-A7805E73C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System prepare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711598DB-EA8E-AB24-2E2E-727A1C05962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BB534-C1D1-A185-E8E1-6858C54AAB3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4439" y="1057240"/>
            <a:ext cx="8694774" cy="3139075"/>
          </a:xfrm>
        </p:spPr>
        <p:txBody>
          <a:bodyPr/>
          <a:lstStyle/>
          <a:p>
            <a:pPr marL="0" indent="0"/>
            <a:r>
              <a:rPr lang="en-US" sz="1600" dirty="0"/>
              <a:t>Using Google </a:t>
            </a:r>
            <a:r>
              <a:rPr lang="en-US" sz="1600" dirty="0" err="1"/>
              <a:t>Colab</a:t>
            </a:r>
            <a:r>
              <a:rPr lang="en-US" sz="1600" dirty="0"/>
              <a:t> to develop system</a:t>
            </a:r>
          </a:p>
          <a:p>
            <a:pPr marL="0" indent="0"/>
            <a:r>
              <a:rPr lang="en-US" sz="1600" dirty="0"/>
              <a:t>Language for programming: python  </a:t>
            </a:r>
          </a:p>
          <a:p>
            <a:pPr marL="0" indent="0"/>
            <a:r>
              <a:rPr lang="en-US" sz="1600" dirty="0"/>
              <a:t>Library for data mining</a:t>
            </a:r>
            <a:endParaRPr lang="en-US" sz="12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NumPy: Used for computation and matrix processing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 err="1">
                <a:solidFill>
                  <a:srgbClr val="3C4043"/>
                </a:solidFill>
                <a:latin typeface="inherit"/>
              </a:rPr>
              <a:t>Pyplot</a:t>
            </a:r>
            <a:r>
              <a:rPr lang="en-US" sz="1400" b="0" dirty="0">
                <a:solidFill>
                  <a:srgbClr val="3C4043"/>
                </a:solidFill>
                <a:latin typeface="inherit"/>
              </a:rPr>
              <a:t>, Seaborn: Used for data visualization such as boxplot, scatter, histogram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b="0" dirty="0">
                <a:solidFill>
                  <a:srgbClr val="3C4043"/>
                </a:solidFill>
                <a:latin typeface="inherit"/>
              </a:rPr>
              <a:t>Scikit-learn: Used to build models such as KNN, Random Forest, Decision Tree...</a:t>
            </a:r>
          </a:p>
          <a:p>
            <a:pPr marL="0" indent="0"/>
            <a:endParaRPr lang="en-US" sz="1600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042FFF8-8AB6-4C46-8C31-C86B1009EF05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396300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4151D-103C-148B-C766-A9DB2CBBCA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Escalators">
            <a:extLst>
              <a:ext uri="{FF2B5EF4-FFF2-40B4-BE49-F238E27FC236}">
                <a16:creationId xmlns:a16="http://schemas.microsoft.com/office/drawing/2014/main" id="{EAD2547D-AD40-D958-350E-AB9E8B63FFF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60000"/>
          </a:blip>
          <a:srcRect t="6729" r="33992" b="40721"/>
          <a:stretch/>
        </p:blipFill>
        <p:spPr>
          <a:xfrm>
            <a:off x="15605" y="0"/>
            <a:ext cx="12192001" cy="6858000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7EE14E1-A959-B290-2E8A-4165EBF56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718560" y="1181123"/>
            <a:ext cx="4754880" cy="4495754"/>
          </a:xfrm>
          <a:prstGeom prst="rect">
            <a:avLst/>
          </a:prstGeom>
          <a:solidFill>
            <a:schemeClr val="accent5">
              <a:alpha val="4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8FA5AA4-857F-A94F-8C83-99C9F894B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9138" y="2581181"/>
            <a:ext cx="3924934" cy="1695637"/>
          </a:xfrm>
        </p:spPr>
        <p:txBody>
          <a:bodyPr/>
          <a:lstStyle/>
          <a:p>
            <a:pPr rtl="0" eaLnBrk="1" latinLnBrk="0" hangingPunct="1"/>
            <a:r>
              <a:rPr lang="en-US" sz="4800" kern="1200" dirty="0">
                <a:effectLst/>
                <a:latin typeface="Calibri Light" panose="020F0302020204030204" pitchFamily="34" charset="0"/>
                <a:ea typeface="+mn-ea"/>
                <a:cs typeface="+mn-cs"/>
              </a:rPr>
              <a:t>Data Analysis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C73F3C-7D5D-E8E6-B913-EAE790300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18168" y="1181123"/>
            <a:ext cx="459924" cy="45992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CD6935-0B91-9322-48A2-F43D0AFF52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531920" y="5840880"/>
            <a:ext cx="284372" cy="2843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603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7A1B1-A5F7-AB3A-E80C-EAFE7052B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86F8-CAE3-A0FE-F5AA-117B4EBF9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202703"/>
            <a:ext cx="8100828" cy="830997"/>
          </a:xfrm>
        </p:spPr>
        <p:txBody>
          <a:bodyPr/>
          <a:lstStyle/>
          <a:p>
            <a:r>
              <a:rPr lang="en-US" dirty="0"/>
              <a:t>Data preprocessing</a:t>
            </a:r>
          </a:p>
          <a:p>
            <a:endParaRPr lang="en-US" dirty="0"/>
          </a:p>
        </p:txBody>
      </p:sp>
      <p:pic>
        <p:nvPicPr>
          <p:cNvPr id="25" name="Picture Placeholder 4" descr="close up of building">
            <a:extLst>
              <a:ext uri="{FF2B5EF4-FFF2-40B4-BE49-F238E27FC236}">
                <a16:creationId xmlns:a16="http://schemas.microsoft.com/office/drawing/2014/main" id="{D89E386B-71EF-7BF7-4562-5FC19F22176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t="10082" b="10082"/>
          <a:stretch/>
        </p:blipFill>
        <p:spPr>
          <a:xfrm>
            <a:off x="9261475" y="0"/>
            <a:ext cx="2930525" cy="1560513"/>
          </a:xfrm>
        </p:spPr>
      </p:pic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FF92E2B6-E69A-3DE0-8015-A3E96055C050}"/>
              </a:ext>
            </a:extLst>
          </p:cNvPr>
          <p:cNvSpPr txBox="1">
            <a:spLocks/>
          </p:cNvSpPr>
          <p:nvPr/>
        </p:nvSpPr>
        <p:spPr>
          <a:xfrm>
            <a:off x="694439" y="2627307"/>
            <a:ext cx="5061319" cy="86017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n-ea"/>
                <a:cs typeface="Biome Light" panose="020B0303030204020804" pitchFamily="34" charset="0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fontAlgn="base">
              <a:lnSpc>
                <a:spcPct val="100000"/>
              </a:lnSpc>
              <a:spcBef>
                <a:spcPts val="200"/>
              </a:spcBef>
              <a:spcAft>
                <a:spcPts val="200"/>
              </a:spcAft>
            </a:pPr>
            <a:endParaRPr lang="en-US" sz="1400" b="0" i="0" dirty="0">
              <a:solidFill>
                <a:srgbClr val="3C4043"/>
              </a:solidFill>
              <a:effectLst/>
              <a:latin typeface="inheri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F8259-7F10-B389-6BA4-FA88902A9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" y="2276437"/>
            <a:ext cx="8323062" cy="34031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CAF257-7F04-E644-63BE-2EEADD40DB0F}"/>
              </a:ext>
            </a:extLst>
          </p:cNvPr>
          <p:cNvSpPr txBox="1"/>
          <p:nvPr/>
        </p:nvSpPr>
        <p:spPr>
          <a:xfrm>
            <a:off x="660400" y="1171695"/>
            <a:ext cx="74557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Target label column “Personal Loan”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Check null</a:t>
            </a:r>
          </a:p>
          <a:p>
            <a:pPr marL="285750" indent="-285750">
              <a:buClr>
                <a:schemeClr val="accent4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Drop others label column</a:t>
            </a:r>
          </a:p>
        </p:txBody>
      </p:sp>
    </p:spTree>
    <p:extLst>
      <p:ext uri="{BB962C8B-B14F-4D97-AF65-F5344CB8AC3E}">
        <p14:creationId xmlns:p14="http://schemas.microsoft.com/office/powerpoint/2010/main" val="2418234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metric Presentation">
      <a:dk1>
        <a:sysClr val="windowText" lastClr="000000"/>
      </a:dk1>
      <a:lt1>
        <a:sysClr val="window" lastClr="FFFFFF"/>
      </a:lt1>
      <a:dk2>
        <a:srgbClr val="44546A"/>
      </a:dk2>
      <a:lt2>
        <a:srgbClr val="ACCBF9"/>
      </a:lt2>
      <a:accent1>
        <a:srgbClr val="5C83C4"/>
      </a:accent1>
      <a:accent2>
        <a:srgbClr val="2C599D"/>
      </a:accent2>
      <a:accent3>
        <a:srgbClr val="1A3B70"/>
      </a:accent3>
      <a:accent4>
        <a:srgbClr val="FA6F1A"/>
      </a:accent4>
      <a:accent5>
        <a:srgbClr val="11224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LW_v2" id="{C590A786-F65F-42F6-9E48-12C78E3C86B3}" vid="{FEE92C9D-6350-4ECD-87A4-004D12BB2B1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EA9014-ED64-4558-B1E1-D03F0EE32B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5D99ABA-76CE-4A8E-B5F0-C051B96628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9EB750-A6DA-4BE8-B87B-FC499FE7336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495</TotalTime>
  <Words>667</Words>
  <Application>Microsoft Office PowerPoint</Application>
  <PresentationFormat>Widescreen</PresentationFormat>
  <Paragraphs>138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Biome Light</vt:lpstr>
      <vt:lpstr>Calibri</vt:lpstr>
      <vt:lpstr>Calibri Light</vt:lpstr>
      <vt:lpstr>inherit</vt:lpstr>
      <vt:lpstr>Inter</vt:lpstr>
      <vt:lpstr>Wingdings</vt:lpstr>
      <vt:lpstr>Office Theme</vt:lpstr>
      <vt:lpstr>Bank Customer Loan Prediction</vt:lpstr>
      <vt:lpstr>Agenda</vt:lpstr>
      <vt:lpstr>Problem</vt:lpstr>
      <vt:lpstr>Motivation</vt:lpstr>
      <vt:lpstr>Project process</vt:lpstr>
      <vt:lpstr>Collect data </vt:lpstr>
      <vt:lpstr>System prepare </vt:lpstr>
      <vt:lpstr>Data Analysis</vt:lpstr>
      <vt:lpstr>Data preprocessing </vt:lpstr>
      <vt:lpstr>Visualization Data</vt:lpstr>
      <vt:lpstr>Visualization Data</vt:lpstr>
      <vt:lpstr>Data analysis</vt:lpstr>
      <vt:lpstr>Data analysis</vt:lpstr>
      <vt:lpstr>Modeling Approach</vt:lpstr>
      <vt:lpstr>Implementation Steps </vt:lpstr>
      <vt:lpstr>Data Initialization</vt:lpstr>
      <vt:lpstr>Logistic Regression Model</vt:lpstr>
      <vt:lpstr>Logistic Regression Model</vt:lpstr>
      <vt:lpstr>Tunning LR hyper params</vt:lpstr>
      <vt:lpstr>Best Logistic Regression model</vt:lpstr>
      <vt:lpstr>KNN Model</vt:lpstr>
      <vt:lpstr>KNN Model</vt:lpstr>
      <vt:lpstr>Tunning KNN hyper params</vt:lpstr>
      <vt:lpstr>Best KNN model</vt:lpstr>
      <vt:lpstr>Comparison Results</vt:lpstr>
      <vt:lpstr>DISCUSSION</vt:lpstr>
      <vt:lpstr>Team Members</vt:lpstr>
      <vt:lpstr>Thanks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Ngo Anh Tuan</dc:creator>
  <cp:lastModifiedBy>Ngo Anh Tuan</cp:lastModifiedBy>
  <cp:revision>38</cp:revision>
  <dcterms:created xsi:type="dcterms:W3CDTF">2024-12-06T03:57:53Z</dcterms:created>
  <dcterms:modified xsi:type="dcterms:W3CDTF">2024-12-09T05:18:23Z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